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9" r:id="rId3"/>
    <p:sldId id="268" r:id="rId4"/>
    <p:sldId id="258" r:id="rId5"/>
    <p:sldId id="259" r:id="rId6"/>
    <p:sldId id="265" r:id="rId7"/>
    <p:sldId id="264" r:id="rId8"/>
    <p:sldId id="260" r:id="rId9"/>
    <p:sldId id="267" r:id="rId10"/>
    <p:sldId id="266" r:id="rId11"/>
    <p:sldId id="262" r:id="rId12"/>
    <p:sldId id="270" r:id="rId13"/>
    <p:sldId id="271"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13" autoAdjust="0"/>
    <p:restoredTop sz="92718" autoAdjust="0"/>
  </p:normalViewPr>
  <p:slideViewPr>
    <p:cSldViewPr snapToGrid="0">
      <p:cViewPr varScale="1">
        <p:scale>
          <a:sx n="76" d="100"/>
          <a:sy n="76" d="100"/>
        </p:scale>
        <p:origin x="1627"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9FA708F-F24E-4CBC-A9EE-CA5D3D8CFDEE}" type="datetimeFigureOut">
              <a:rPr lang="en-US" smtClean="0"/>
              <a:t>6/25/2026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921A21-B8FF-4FDD-A4F6-930C7941E55A}" type="slidenum">
              <a:rPr lang="en-US" smtClean="0"/>
              <a:t>‹#›</a:t>
            </a:fld>
            <a:endParaRPr lang="en-US"/>
          </a:p>
        </p:txBody>
      </p:sp>
    </p:spTree>
    <p:extLst>
      <p:ext uri="{BB962C8B-B14F-4D97-AF65-F5344CB8AC3E}">
        <p14:creationId xmlns:p14="http://schemas.microsoft.com/office/powerpoint/2010/main" val="39444236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9FA708F-F24E-4CBC-A9EE-CA5D3D8CFDEE}" type="datetimeFigureOut">
              <a:rPr lang="en-US" smtClean="0"/>
              <a:t>6/25/2026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921A21-B8FF-4FDD-A4F6-930C7941E55A}" type="slidenum">
              <a:rPr lang="en-US" smtClean="0"/>
              <a:t>‹#›</a:t>
            </a:fld>
            <a:endParaRPr lang="en-US"/>
          </a:p>
        </p:txBody>
      </p:sp>
    </p:spTree>
    <p:extLst>
      <p:ext uri="{BB962C8B-B14F-4D97-AF65-F5344CB8AC3E}">
        <p14:creationId xmlns:p14="http://schemas.microsoft.com/office/powerpoint/2010/main" val="9771593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9FA708F-F24E-4CBC-A9EE-CA5D3D8CFDEE}" type="datetimeFigureOut">
              <a:rPr lang="en-US" smtClean="0"/>
              <a:t>6/25/2026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921A21-B8FF-4FDD-A4F6-930C7941E55A}" type="slidenum">
              <a:rPr lang="en-US" smtClean="0"/>
              <a:t>‹#›</a:t>
            </a:fld>
            <a:endParaRPr lang="en-US"/>
          </a:p>
        </p:txBody>
      </p:sp>
    </p:spTree>
    <p:extLst>
      <p:ext uri="{BB962C8B-B14F-4D97-AF65-F5344CB8AC3E}">
        <p14:creationId xmlns:p14="http://schemas.microsoft.com/office/powerpoint/2010/main" val="8740624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9FA708F-F24E-4CBC-A9EE-CA5D3D8CFDEE}" type="datetimeFigureOut">
              <a:rPr lang="en-US" smtClean="0"/>
              <a:t>6/25/2026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921A21-B8FF-4FDD-A4F6-930C7941E55A}" type="slidenum">
              <a:rPr lang="en-US" smtClean="0"/>
              <a:t>‹#›</a:t>
            </a:fld>
            <a:endParaRPr lang="en-US"/>
          </a:p>
        </p:txBody>
      </p:sp>
    </p:spTree>
    <p:extLst>
      <p:ext uri="{BB962C8B-B14F-4D97-AF65-F5344CB8AC3E}">
        <p14:creationId xmlns:p14="http://schemas.microsoft.com/office/powerpoint/2010/main" val="2384447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9FA708F-F24E-4CBC-A9EE-CA5D3D8CFDEE}" type="datetimeFigureOut">
              <a:rPr lang="en-US" smtClean="0"/>
              <a:t>6/25/2026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921A21-B8FF-4FDD-A4F6-930C7941E55A}" type="slidenum">
              <a:rPr lang="en-US" smtClean="0"/>
              <a:t>‹#›</a:t>
            </a:fld>
            <a:endParaRPr lang="en-US"/>
          </a:p>
        </p:txBody>
      </p:sp>
    </p:spTree>
    <p:extLst>
      <p:ext uri="{BB962C8B-B14F-4D97-AF65-F5344CB8AC3E}">
        <p14:creationId xmlns:p14="http://schemas.microsoft.com/office/powerpoint/2010/main" val="41511834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9FA708F-F24E-4CBC-A9EE-CA5D3D8CFDEE}" type="datetimeFigureOut">
              <a:rPr lang="en-US" smtClean="0"/>
              <a:t>6/25/2026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921A21-B8FF-4FDD-A4F6-930C7941E55A}" type="slidenum">
              <a:rPr lang="en-US" smtClean="0"/>
              <a:t>‹#›</a:t>
            </a:fld>
            <a:endParaRPr lang="en-US"/>
          </a:p>
        </p:txBody>
      </p:sp>
    </p:spTree>
    <p:extLst>
      <p:ext uri="{BB962C8B-B14F-4D97-AF65-F5344CB8AC3E}">
        <p14:creationId xmlns:p14="http://schemas.microsoft.com/office/powerpoint/2010/main" val="37519396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9FA708F-F24E-4CBC-A9EE-CA5D3D8CFDEE}" type="datetimeFigureOut">
              <a:rPr lang="en-US" smtClean="0"/>
              <a:t>6/25/2026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7921A21-B8FF-4FDD-A4F6-930C7941E55A}" type="slidenum">
              <a:rPr lang="en-US" smtClean="0"/>
              <a:t>‹#›</a:t>
            </a:fld>
            <a:endParaRPr lang="en-US"/>
          </a:p>
        </p:txBody>
      </p:sp>
    </p:spTree>
    <p:extLst>
      <p:ext uri="{BB962C8B-B14F-4D97-AF65-F5344CB8AC3E}">
        <p14:creationId xmlns:p14="http://schemas.microsoft.com/office/powerpoint/2010/main" val="6176172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FA708F-F24E-4CBC-A9EE-CA5D3D8CFDEE}" type="datetimeFigureOut">
              <a:rPr lang="en-US" smtClean="0"/>
              <a:t>6/25/2026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7921A21-B8FF-4FDD-A4F6-930C7941E55A}" type="slidenum">
              <a:rPr lang="en-US" smtClean="0"/>
              <a:t>‹#›</a:t>
            </a:fld>
            <a:endParaRPr lang="en-US"/>
          </a:p>
        </p:txBody>
      </p:sp>
    </p:spTree>
    <p:extLst>
      <p:ext uri="{BB962C8B-B14F-4D97-AF65-F5344CB8AC3E}">
        <p14:creationId xmlns:p14="http://schemas.microsoft.com/office/powerpoint/2010/main" val="465136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FA708F-F24E-4CBC-A9EE-CA5D3D8CFDEE}" type="datetimeFigureOut">
              <a:rPr lang="en-US" smtClean="0"/>
              <a:t>6/25/2026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7921A21-B8FF-4FDD-A4F6-930C7941E55A}" type="slidenum">
              <a:rPr lang="en-US" smtClean="0"/>
              <a:t>‹#›</a:t>
            </a:fld>
            <a:endParaRPr lang="en-US"/>
          </a:p>
        </p:txBody>
      </p:sp>
    </p:spTree>
    <p:extLst>
      <p:ext uri="{BB962C8B-B14F-4D97-AF65-F5344CB8AC3E}">
        <p14:creationId xmlns:p14="http://schemas.microsoft.com/office/powerpoint/2010/main" val="28933473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9FA708F-F24E-4CBC-A9EE-CA5D3D8CFDEE}" type="datetimeFigureOut">
              <a:rPr lang="en-US" smtClean="0"/>
              <a:t>6/25/2026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921A21-B8FF-4FDD-A4F6-930C7941E55A}" type="slidenum">
              <a:rPr lang="en-US" smtClean="0"/>
              <a:t>‹#›</a:t>
            </a:fld>
            <a:endParaRPr lang="en-US"/>
          </a:p>
        </p:txBody>
      </p:sp>
    </p:spTree>
    <p:extLst>
      <p:ext uri="{BB962C8B-B14F-4D97-AF65-F5344CB8AC3E}">
        <p14:creationId xmlns:p14="http://schemas.microsoft.com/office/powerpoint/2010/main" val="21896721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9FA708F-F24E-4CBC-A9EE-CA5D3D8CFDEE}" type="datetimeFigureOut">
              <a:rPr lang="en-US" smtClean="0"/>
              <a:t>6/25/2026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921A21-B8FF-4FDD-A4F6-930C7941E55A}" type="slidenum">
              <a:rPr lang="en-US" smtClean="0"/>
              <a:t>‹#›</a:t>
            </a:fld>
            <a:endParaRPr lang="en-US"/>
          </a:p>
        </p:txBody>
      </p:sp>
    </p:spTree>
    <p:extLst>
      <p:ext uri="{BB962C8B-B14F-4D97-AF65-F5344CB8AC3E}">
        <p14:creationId xmlns:p14="http://schemas.microsoft.com/office/powerpoint/2010/main" val="41281598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9FA708F-F24E-4CBC-A9EE-CA5D3D8CFDEE}" type="datetimeFigureOut">
              <a:rPr lang="en-US" smtClean="0"/>
              <a:t>6/25/2026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7921A21-B8FF-4FDD-A4F6-930C7941E55A}" type="slidenum">
              <a:rPr lang="en-US" smtClean="0"/>
              <a:t>‹#›</a:t>
            </a:fld>
            <a:endParaRPr lang="en-US"/>
          </a:p>
        </p:txBody>
      </p:sp>
    </p:spTree>
    <p:extLst>
      <p:ext uri="{BB962C8B-B14F-4D97-AF65-F5344CB8AC3E}">
        <p14:creationId xmlns:p14="http://schemas.microsoft.com/office/powerpoint/2010/main" val="15098083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scouting.org/health-and-safety/gss/gss01/"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3A4223-D3ED-6EC8-E9FA-077707489EB8}"/>
              </a:ext>
            </a:extLst>
          </p:cNvPr>
          <p:cNvSpPr>
            <a:spLocks noGrp="1"/>
          </p:cNvSpPr>
          <p:nvPr>
            <p:ph type="ctrTitle"/>
          </p:nvPr>
        </p:nvSpPr>
        <p:spPr/>
        <p:txBody>
          <a:bodyPr>
            <a:normAutofit/>
          </a:bodyPr>
          <a:lstStyle/>
          <a:p>
            <a:r>
              <a:rPr lang="en-US" dirty="0"/>
              <a:t>Guidance for Leaders</a:t>
            </a:r>
            <a:br>
              <a:rPr lang="en-US" dirty="0"/>
            </a:br>
            <a:r>
              <a:rPr lang="en-US" sz="4400" dirty="0"/>
              <a:t>Addressing MESH and Abuse Incidents with Youth</a:t>
            </a:r>
            <a:endParaRPr lang="en-US" dirty="0"/>
          </a:p>
        </p:txBody>
      </p:sp>
      <p:sp>
        <p:nvSpPr>
          <p:cNvPr id="3" name="Subtitle 2">
            <a:extLst>
              <a:ext uri="{FF2B5EF4-FFF2-40B4-BE49-F238E27FC236}">
                <a16:creationId xmlns:a16="http://schemas.microsoft.com/office/drawing/2014/main" id="{5A71E378-334E-9BC5-8139-601D67AA6C97}"/>
              </a:ext>
            </a:extLst>
          </p:cNvPr>
          <p:cNvSpPr>
            <a:spLocks noGrp="1"/>
          </p:cNvSpPr>
          <p:nvPr>
            <p:ph type="subTitle" idx="1"/>
          </p:nvPr>
        </p:nvSpPr>
        <p:spPr>
          <a:xfrm>
            <a:off x="1143000" y="4091136"/>
            <a:ext cx="6858000" cy="821106"/>
          </a:xfrm>
        </p:spPr>
        <p:txBody>
          <a:bodyPr>
            <a:normAutofit fontScale="92500" lnSpcReduction="20000"/>
          </a:bodyPr>
          <a:lstStyle/>
          <a:p>
            <a:r>
              <a:rPr lang="en-US" sz="3200" dirty="0"/>
              <a:t>Great Falls Council</a:t>
            </a:r>
          </a:p>
          <a:p>
            <a:r>
              <a:rPr lang="en-US" sz="2000" dirty="0"/>
              <a:t>From SYT &amp; Related Training</a:t>
            </a:r>
          </a:p>
        </p:txBody>
      </p:sp>
    </p:spTree>
    <p:extLst>
      <p:ext uri="{BB962C8B-B14F-4D97-AF65-F5344CB8AC3E}">
        <p14:creationId xmlns:p14="http://schemas.microsoft.com/office/powerpoint/2010/main" val="34486530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A513F3-727A-D2C2-F784-D6D61602CA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350B77-479C-D6E8-0265-CDE1D1EEC2B2}"/>
              </a:ext>
            </a:extLst>
          </p:cNvPr>
          <p:cNvSpPr>
            <a:spLocks noGrp="1"/>
          </p:cNvSpPr>
          <p:nvPr>
            <p:ph type="title"/>
          </p:nvPr>
        </p:nvSpPr>
        <p:spPr>
          <a:xfrm>
            <a:off x="355382" y="319142"/>
            <a:ext cx="8578412" cy="602593"/>
          </a:xfrm>
        </p:spPr>
        <p:txBody>
          <a:bodyPr>
            <a:noAutofit/>
          </a:bodyPr>
          <a:lstStyle/>
          <a:p>
            <a:r>
              <a:rPr lang="en-US" sz="3200" b="1" dirty="0"/>
              <a:t>Hurdles to Disclosure by Youths</a:t>
            </a:r>
          </a:p>
        </p:txBody>
      </p:sp>
      <p:sp>
        <p:nvSpPr>
          <p:cNvPr id="3" name="Content Placeholder 2">
            <a:extLst>
              <a:ext uri="{FF2B5EF4-FFF2-40B4-BE49-F238E27FC236}">
                <a16:creationId xmlns:a16="http://schemas.microsoft.com/office/drawing/2014/main" id="{7CA76B34-4BEF-DA38-7ACB-66E830AD6939}"/>
              </a:ext>
            </a:extLst>
          </p:cNvPr>
          <p:cNvSpPr>
            <a:spLocks noGrp="1"/>
          </p:cNvSpPr>
          <p:nvPr>
            <p:ph idx="1"/>
          </p:nvPr>
        </p:nvSpPr>
        <p:spPr>
          <a:xfrm>
            <a:off x="355382" y="1008992"/>
            <a:ext cx="8578411" cy="5228569"/>
          </a:xfrm>
        </p:spPr>
        <p:txBody>
          <a:bodyPr>
            <a:normAutofit fontScale="92500" lnSpcReduction="10000"/>
          </a:bodyPr>
          <a:lstStyle/>
          <a:p>
            <a:r>
              <a:rPr lang="en-US" sz="2000" dirty="0"/>
              <a:t>Disclosing abuse is incredibly difficult for a child. There are many reasons why a young person may hesitate to speak up, even when they’re in a safe environment. </a:t>
            </a:r>
          </a:p>
          <a:p>
            <a:pPr>
              <a:lnSpc>
                <a:spcPct val="120000"/>
              </a:lnSpc>
              <a:spcBef>
                <a:spcPts val="0"/>
              </a:spcBef>
            </a:pPr>
            <a:r>
              <a:rPr lang="en-US" sz="2000" dirty="0"/>
              <a:t>What hinders children from coming forward:</a:t>
            </a:r>
          </a:p>
          <a:p>
            <a:pPr marL="574675" lvl="1">
              <a:lnSpc>
                <a:spcPct val="120000"/>
              </a:lnSpc>
              <a:spcBef>
                <a:spcPts val="0"/>
              </a:spcBef>
            </a:pPr>
            <a:r>
              <a:rPr lang="en-US" sz="1600" dirty="0"/>
              <a:t>Fear of retaliation (physical or mental threats)</a:t>
            </a:r>
          </a:p>
          <a:p>
            <a:pPr marL="574675" lvl="1">
              <a:lnSpc>
                <a:spcPct val="120000"/>
              </a:lnSpc>
              <a:spcBef>
                <a:spcPts val="0"/>
              </a:spcBef>
            </a:pPr>
            <a:r>
              <a:rPr lang="en-US" sz="1600" dirty="0"/>
              <a:t>The burden of shame (they often blame themselves; perpetrators prey on this)</a:t>
            </a:r>
          </a:p>
          <a:p>
            <a:pPr marL="574675" lvl="1">
              <a:lnSpc>
                <a:spcPct val="120000"/>
              </a:lnSpc>
              <a:spcBef>
                <a:spcPts val="0"/>
              </a:spcBef>
            </a:pPr>
            <a:r>
              <a:rPr lang="en-US" sz="1600" dirty="0"/>
              <a:t>Social stigma associated with making statements and being judged/labeled as damaged or trouble-maker.</a:t>
            </a:r>
          </a:p>
          <a:p>
            <a:pPr marL="574675" lvl="1">
              <a:lnSpc>
                <a:spcPct val="120000"/>
              </a:lnSpc>
              <a:spcBef>
                <a:spcPts val="0"/>
              </a:spcBef>
            </a:pPr>
            <a:r>
              <a:rPr lang="en-US" sz="1600" dirty="0"/>
              <a:t>Often the abuser is someone in the family or known by the family, and that is a barrier to disclosure.  </a:t>
            </a:r>
          </a:p>
          <a:p>
            <a:pPr marL="574675" lvl="1">
              <a:lnSpc>
                <a:spcPct val="120000"/>
              </a:lnSpc>
              <a:spcBef>
                <a:spcPts val="0"/>
              </a:spcBef>
            </a:pPr>
            <a:r>
              <a:rPr lang="en-US" sz="1600" dirty="0"/>
              <a:t>Need to protect friendships/peers</a:t>
            </a:r>
          </a:p>
          <a:p>
            <a:pPr marL="574675" lvl="1">
              <a:lnSpc>
                <a:spcPct val="120000"/>
              </a:lnSpc>
              <a:spcBef>
                <a:spcPts val="0"/>
              </a:spcBef>
            </a:pPr>
            <a:r>
              <a:rPr lang="en-US" sz="1600" dirty="0"/>
              <a:t>Fear of not being believed (could result in further isolation)</a:t>
            </a:r>
          </a:p>
          <a:p>
            <a:pPr marL="574675" lvl="1">
              <a:lnSpc>
                <a:spcPct val="120000"/>
              </a:lnSpc>
              <a:spcBef>
                <a:spcPts val="0"/>
              </a:spcBef>
            </a:pPr>
            <a:r>
              <a:rPr lang="en-US" sz="1600" dirty="0"/>
              <a:t>Worry about confidentiality.  They don’t want others to know; don’t understand how confidentiality works.</a:t>
            </a:r>
          </a:p>
          <a:p>
            <a:pPr marL="574675" lvl="1">
              <a:lnSpc>
                <a:spcPct val="120000"/>
              </a:lnSpc>
              <a:spcBef>
                <a:spcPts val="0"/>
              </a:spcBef>
            </a:pPr>
            <a:r>
              <a:rPr lang="en-US" sz="1600" dirty="0"/>
              <a:t>Fear of the aftermath.  What is the next step.  Will their troop get shut down, will they still get to see their friends, what happens to the abuser.  Uncertainty paralyzes action.</a:t>
            </a:r>
          </a:p>
          <a:p>
            <a:pPr marL="574675" lvl="1">
              <a:lnSpc>
                <a:spcPct val="120000"/>
              </a:lnSpc>
              <a:spcBef>
                <a:spcPts val="0"/>
              </a:spcBef>
            </a:pPr>
            <a:r>
              <a:rPr lang="en-US" sz="1600" dirty="0"/>
              <a:t>A sense of betrayal by the perpetrator.  The fact that person they trusted did this, can outweigh the actual abuse and silence them.</a:t>
            </a:r>
          </a:p>
          <a:p>
            <a:pPr marL="574675" lvl="1">
              <a:lnSpc>
                <a:spcPct val="120000"/>
              </a:lnSpc>
              <a:spcBef>
                <a:spcPts val="0"/>
              </a:spcBef>
            </a:pPr>
            <a:r>
              <a:rPr lang="en-US" sz="1600" dirty="0"/>
              <a:t>Government involvement – Fearful of the legal fallout and potential Child Protective Services – the uncertainty of what will happen to *them* causes inaction.</a:t>
            </a:r>
          </a:p>
          <a:p>
            <a:endParaRPr lang="en-US" sz="2000" dirty="0"/>
          </a:p>
        </p:txBody>
      </p:sp>
    </p:spTree>
    <p:extLst>
      <p:ext uri="{BB962C8B-B14F-4D97-AF65-F5344CB8AC3E}">
        <p14:creationId xmlns:p14="http://schemas.microsoft.com/office/powerpoint/2010/main" val="22291442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0EADAD-1116-D64D-FA81-4C8F38DEC1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880FB7-A771-2CE3-0667-9234A058AE35}"/>
              </a:ext>
            </a:extLst>
          </p:cNvPr>
          <p:cNvSpPr>
            <a:spLocks noGrp="1"/>
          </p:cNvSpPr>
          <p:nvPr>
            <p:ph type="title"/>
          </p:nvPr>
        </p:nvSpPr>
        <p:spPr>
          <a:xfrm>
            <a:off x="355380" y="265769"/>
            <a:ext cx="8578412" cy="602593"/>
          </a:xfrm>
        </p:spPr>
        <p:txBody>
          <a:bodyPr>
            <a:noAutofit/>
          </a:bodyPr>
          <a:lstStyle/>
          <a:p>
            <a:r>
              <a:rPr lang="en-US" sz="3200" b="1" dirty="0"/>
              <a:t>Report</a:t>
            </a:r>
          </a:p>
        </p:txBody>
      </p:sp>
      <p:sp>
        <p:nvSpPr>
          <p:cNvPr id="3" name="Content Placeholder 2">
            <a:extLst>
              <a:ext uri="{FF2B5EF4-FFF2-40B4-BE49-F238E27FC236}">
                <a16:creationId xmlns:a16="http://schemas.microsoft.com/office/drawing/2014/main" id="{59E8DBF7-B77B-5127-1F5E-EEFB1D42A0F0}"/>
              </a:ext>
            </a:extLst>
          </p:cNvPr>
          <p:cNvSpPr>
            <a:spLocks noGrp="1"/>
          </p:cNvSpPr>
          <p:nvPr>
            <p:ph idx="1"/>
          </p:nvPr>
        </p:nvSpPr>
        <p:spPr>
          <a:xfrm>
            <a:off x="355380" y="2758234"/>
            <a:ext cx="8501541" cy="3879010"/>
          </a:xfrm>
        </p:spPr>
        <p:txBody>
          <a:bodyPr>
            <a:normAutofit/>
          </a:bodyPr>
          <a:lstStyle/>
          <a:p>
            <a:pPr marL="0" indent="0">
              <a:lnSpc>
                <a:spcPct val="120000"/>
              </a:lnSpc>
              <a:spcBef>
                <a:spcPts val="0"/>
              </a:spcBef>
              <a:buNone/>
            </a:pPr>
            <a:r>
              <a:rPr lang="en-US" sz="2000" dirty="0"/>
              <a:t>How to Report:</a:t>
            </a:r>
          </a:p>
          <a:p>
            <a:pPr marL="509588" lvl="1">
              <a:lnSpc>
                <a:spcPct val="110000"/>
              </a:lnSpc>
              <a:spcBef>
                <a:spcPts val="0"/>
              </a:spcBef>
            </a:pPr>
            <a:r>
              <a:rPr lang="en-US" sz="1800" dirty="0"/>
              <a:t>Ensure Scout is in a safe environment</a:t>
            </a:r>
          </a:p>
          <a:p>
            <a:pPr marL="509588" lvl="1">
              <a:lnSpc>
                <a:spcPct val="110000"/>
              </a:lnSpc>
              <a:spcBef>
                <a:spcPts val="0"/>
              </a:spcBef>
            </a:pPr>
            <a:r>
              <a:rPr lang="en-US" sz="1800" dirty="0"/>
              <a:t>If there’s injury, call 911 immediately</a:t>
            </a:r>
          </a:p>
          <a:p>
            <a:pPr marL="509588" lvl="1">
              <a:lnSpc>
                <a:spcPct val="110000"/>
              </a:lnSpc>
              <a:spcBef>
                <a:spcPts val="0"/>
              </a:spcBef>
            </a:pPr>
            <a:r>
              <a:rPr lang="en-US" sz="1800" dirty="0"/>
              <a:t>If in the Scout’s home or family, you are required to call the local child abuse hotline</a:t>
            </a:r>
          </a:p>
          <a:p>
            <a:pPr marL="509588" lvl="1">
              <a:lnSpc>
                <a:spcPct val="110000"/>
              </a:lnSpc>
              <a:spcBef>
                <a:spcPts val="0"/>
              </a:spcBef>
            </a:pPr>
            <a:r>
              <a:rPr lang="en-US" sz="1800" dirty="0"/>
              <a:t>Notify the SE, or email Scoutfirst@scouting.org, or call 24 </a:t>
            </a:r>
            <a:r>
              <a:rPr lang="en-US" sz="1800" dirty="0" err="1"/>
              <a:t>hr</a:t>
            </a:r>
            <a:r>
              <a:rPr lang="en-US" sz="1800" dirty="0"/>
              <a:t> hotline:  844-726-8871 (844-SCOUTS1)</a:t>
            </a:r>
          </a:p>
          <a:p>
            <a:pPr marL="509588" lvl="1">
              <a:lnSpc>
                <a:spcPct val="110000"/>
              </a:lnSpc>
              <a:spcBef>
                <a:spcPts val="0"/>
              </a:spcBef>
            </a:pPr>
            <a:r>
              <a:rPr lang="en-US" sz="1800" dirty="0"/>
              <a:t>Can also text the number anonymously!</a:t>
            </a:r>
          </a:p>
          <a:p>
            <a:pPr marL="509588" lvl="1">
              <a:lnSpc>
                <a:spcPct val="110000"/>
              </a:lnSpc>
              <a:spcBef>
                <a:spcPts val="0"/>
              </a:spcBef>
            </a:pPr>
            <a:r>
              <a:rPr lang="en-US" sz="1800" dirty="0"/>
              <a:t>Reporting requirements varies from state to state.  Refer to www.childwelfare.gov the gateway to a variety of topics and state info</a:t>
            </a:r>
          </a:p>
          <a:p>
            <a:pPr marL="509588" lvl="1">
              <a:lnSpc>
                <a:spcPct val="110000"/>
              </a:lnSpc>
              <a:spcBef>
                <a:spcPts val="0"/>
              </a:spcBef>
            </a:pPr>
            <a:r>
              <a:rPr lang="en-US" sz="1800" dirty="0"/>
              <a:t>Follow-up services to the youth and family will be offered by Scouting America</a:t>
            </a:r>
          </a:p>
          <a:p>
            <a:endParaRPr lang="en-US" sz="2000" dirty="0"/>
          </a:p>
        </p:txBody>
      </p:sp>
      <p:pic>
        <p:nvPicPr>
          <p:cNvPr id="4" name="Picture 3" descr="A close-up of a black background&#10;&#10;AI-generated content may be incorrect.">
            <a:extLst>
              <a:ext uri="{FF2B5EF4-FFF2-40B4-BE49-F238E27FC236}">
                <a16:creationId xmlns:a16="http://schemas.microsoft.com/office/drawing/2014/main" id="{5A434FA8-2E36-84A0-C0A1-5543F6538D3C}"/>
              </a:ext>
            </a:extLst>
          </p:cNvPr>
          <p:cNvPicPr>
            <a:picLocks noChangeAspect="1"/>
          </p:cNvPicPr>
          <p:nvPr/>
        </p:nvPicPr>
        <p:blipFill>
          <a:blip r:embed="rId2"/>
          <a:stretch>
            <a:fillRect/>
          </a:stretch>
        </p:blipFill>
        <p:spPr>
          <a:xfrm>
            <a:off x="6038192" y="485959"/>
            <a:ext cx="2895600" cy="1684020"/>
          </a:xfrm>
          <a:prstGeom prst="rect">
            <a:avLst/>
          </a:prstGeom>
        </p:spPr>
      </p:pic>
      <p:sp>
        <p:nvSpPr>
          <p:cNvPr id="5" name="Content Placeholder 2">
            <a:extLst>
              <a:ext uri="{FF2B5EF4-FFF2-40B4-BE49-F238E27FC236}">
                <a16:creationId xmlns:a16="http://schemas.microsoft.com/office/drawing/2014/main" id="{C230D221-457A-F56B-B3AA-AED22E2FA19E}"/>
              </a:ext>
            </a:extLst>
          </p:cNvPr>
          <p:cNvSpPr txBox="1">
            <a:spLocks/>
          </p:cNvSpPr>
          <p:nvPr/>
        </p:nvSpPr>
        <p:spPr>
          <a:xfrm>
            <a:off x="355380" y="946821"/>
            <a:ext cx="5598853" cy="192645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None/>
            </a:pPr>
            <a:r>
              <a:rPr lang="en-US" sz="2000" dirty="0"/>
              <a:t>Adult volunteers are mandated reporters - you are required to report any neglect or abuse that you see.  Includes any statements or </a:t>
            </a:r>
            <a:r>
              <a:rPr lang="en-US" sz="2000" b="1" dirty="0"/>
              <a:t>behaviors</a:t>
            </a:r>
            <a:r>
              <a:rPr lang="en-US" sz="2000" dirty="0"/>
              <a:t> or violations of safeguarding policies that you’ve seen.  You are not determining guilt.</a:t>
            </a:r>
          </a:p>
        </p:txBody>
      </p:sp>
    </p:spTree>
    <p:extLst>
      <p:ext uri="{BB962C8B-B14F-4D97-AF65-F5344CB8AC3E}">
        <p14:creationId xmlns:p14="http://schemas.microsoft.com/office/powerpoint/2010/main" val="15511241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3E15D5-D3CF-AC4A-CBF2-28ABBCF953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461C9B-50A4-A2E2-82A2-CA34B9753805}"/>
              </a:ext>
            </a:extLst>
          </p:cNvPr>
          <p:cNvSpPr>
            <a:spLocks noGrp="1"/>
          </p:cNvSpPr>
          <p:nvPr>
            <p:ph type="title"/>
          </p:nvPr>
        </p:nvSpPr>
        <p:spPr>
          <a:xfrm>
            <a:off x="355382" y="206020"/>
            <a:ext cx="8578412" cy="602593"/>
          </a:xfrm>
        </p:spPr>
        <p:txBody>
          <a:bodyPr>
            <a:noAutofit/>
          </a:bodyPr>
          <a:lstStyle/>
          <a:p>
            <a:r>
              <a:rPr lang="en-US" sz="3200" b="1" dirty="0"/>
              <a:t>Barriers to Abuse Summary</a:t>
            </a:r>
          </a:p>
        </p:txBody>
      </p:sp>
      <p:sp>
        <p:nvSpPr>
          <p:cNvPr id="3" name="Content Placeholder 2">
            <a:extLst>
              <a:ext uri="{FF2B5EF4-FFF2-40B4-BE49-F238E27FC236}">
                <a16:creationId xmlns:a16="http://schemas.microsoft.com/office/drawing/2014/main" id="{BED57F15-9B25-9BF1-2D0A-ED5263CD90D8}"/>
              </a:ext>
            </a:extLst>
          </p:cNvPr>
          <p:cNvSpPr>
            <a:spLocks noGrp="1"/>
          </p:cNvSpPr>
          <p:nvPr>
            <p:ph idx="1"/>
          </p:nvPr>
        </p:nvSpPr>
        <p:spPr>
          <a:xfrm>
            <a:off x="355383" y="905297"/>
            <a:ext cx="8578411" cy="5746683"/>
          </a:xfrm>
        </p:spPr>
        <p:txBody>
          <a:bodyPr>
            <a:normAutofit fontScale="92500" lnSpcReduction="10000"/>
          </a:bodyPr>
          <a:lstStyle/>
          <a:p>
            <a:pPr marL="0" indent="0">
              <a:lnSpc>
                <a:spcPct val="100000"/>
              </a:lnSpc>
              <a:spcBef>
                <a:spcPts val="600"/>
              </a:spcBef>
              <a:buNone/>
            </a:pPr>
            <a:r>
              <a:rPr lang="en-US" sz="1600" b="1" dirty="0"/>
              <a:t>Core Prevention &amp; Policies</a:t>
            </a:r>
          </a:p>
          <a:p>
            <a:pPr lvl="0">
              <a:lnSpc>
                <a:spcPct val="100000"/>
              </a:lnSpc>
              <a:spcBef>
                <a:spcPts val="400"/>
              </a:spcBef>
            </a:pPr>
            <a:r>
              <a:rPr lang="en-US" sz="1400" dirty="0"/>
              <a:t>Barriers to Abuse: Scouting rules strictly prohibit one-on-one contact between youth and adults, and mandate the buddy system at all times to prevent isolated incidents among peers.  Appropriate accommodations and privacy guidelines are also important to follow and maintain.</a:t>
            </a:r>
          </a:p>
          <a:p>
            <a:pPr lvl="0">
              <a:lnSpc>
                <a:spcPct val="100000"/>
              </a:lnSpc>
              <a:spcBef>
                <a:spcPts val="400"/>
              </a:spcBef>
            </a:pPr>
            <a:r>
              <a:rPr lang="en-US" sz="1400" dirty="0"/>
              <a:t>Mandatory Reporting: Any suspected case of abuse or harassment must be immediately reported to local law enforcement, followed by a notification to the local Scout executive.</a:t>
            </a:r>
          </a:p>
          <a:p>
            <a:pPr lvl="0">
              <a:lnSpc>
                <a:spcPct val="100000"/>
              </a:lnSpc>
              <a:spcBef>
                <a:spcPts val="400"/>
              </a:spcBef>
            </a:pPr>
            <a:r>
              <a:rPr lang="en-US" sz="1400" dirty="0"/>
              <a:t>Volunteer Screening Database: A comprehensive database to track and permanently remove individuals who have engaged in inappropriate or abusive behavior.</a:t>
            </a:r>
          </a:p>
          <a:p>
            <a:pPr marL="0" indent="0">
              <a:lnSpc>
                <a:spcPct val="100000"/>
              </a:lnSpc>
              <a:spcBef>
                <a:spcPts val="600"/>
              </a:spcBef>
              <a:buNone/>
            </a:pPr>
            <a:r>
              <a:rPr lang="en-US" sz="1600" b="1" dirty="0"/>
              <a:t>Youth &amp; Leader Training</a:t>
            </a:r>
          </a:p>
          <a:p>
            <a:pPr lvl="0">
              <a:lnSpc>
                <a:spcPct val="100000"/>
              </a:lnSpc>
              <a:spcBef>
                <a:spcPts val="400"/>
              </a:spcBef>
            </a:pPr>
            <a:r>
              <a:rPr lang="en-US" sz="1400" dirty="0"/>
              <a:t>Personal Safety Awareness Series: These mandatory videos are integrated into rank advancements to teach Scouts how to identify safe/unsafe situations and address bullying.</a:t>
            </a:r>
          </a:p>
          <a:p>
            <a:pPr lvl="0">
              <a:lnSpc>
                <a:spcPct val="100000"/>
              </a:lnSpc>
              <a:spcBef>
                <a:spcPts val="400"/>
              </a:spcBef>
            </a:pPr>
            <a:r>
              <a:rPr lang="en-US" sz="1400" dirty="0"/>
              <a:t>Youth-on-Youth Training: Specialized guides and training modules are provided to unit leaders and camp staff to help them recognize warning signs, handle misconduct, and intervene immediately.</a:t>
            </a:r>
          </a:p>
          <a:p>
            <a:pPr marL="0" indent="0">
              <a:lnSpc>
                <a:spcPct val="100000"/>
              </a:lnSpc>
              <a:spcBef>
                <a:spcPts val="600"/>
              </a:spcBef>
              <a:buNone/>
            </a:pPr>
            <a:r>
              <a:rPr lang="en-US" sz="1600" b="1" dirty="0"/>
              <a:t>How to Report &amp; Get Support</a:t>
            </a:r>
          </a:p>
          <a:p>
            <a:pPr lvl="0">
              <a:lnSpc>
                <a:spcPct val="100000"/>
              </a:lnSpc>
              <a:spcBef>
                <a:spcPts val="400"/>
              </a:spcBef>
            </a:pPr>
            <a:r>
              <a:rPr lang="en-US" sz="1400" dirty="0" err="1"/>
              <a:t>ScoutsFirst</a:t>
            </a:r>
            <a:r>
              <a:rPr lang="en-US" sz="1400" dirty="0"/>
              <a:t> Helpline: If you are dealing with a dangerous situation, witnessing policy violations, or suspecting abuse, contact the 24/7 </a:t>
            </a:r>
            <a:r>
              <a:rPr lang="en-US" sz="1400" u="sng" dirty="0">
                <a:hlinkClick r:id="rId2"/>
              </a:rPr>
              <a:t>Scouts First Helpline</a:t>
            </a:r>
            <a:r>
              <a:rPr lang="en-US" sz="1400" dirty="0"/>
              <a:t> by calling 1-844-SCOUTS1 (1-844-726-8871) or emailing scouts1st@scouting.org.</a:t>
            </a:r>
          </a:p>
          <a:p>
            <a:pPr lvl="0">
              <a:lnSpc>
                <a:spcPct val="100000"/>
              </a:lnSpc>
              <a:spcBef>
                <a:spcPts val="400"/>
              </a:spcBef>
            </a:pPr>
            <a:r>
              <a:rPr lang="en-US" sz="1400" dirty="0"/>
              <a:t>Counseling Support: The helpline also offers counseling and assistance to any current or former youth members and their families who have been affected by abuse.</a:t>
            </a:r>
          </a:p>
          <a:p>
            <a:pPr marL="0" indent="0">
              <a:lnSpc>
                <a:spcPct val="100000"/>
              </a:lnSpc>
              <a:spcBef>
                <a:spcPts val="600"/>
              </a:spcBef>
              <a:buNone/>
            </a:pPr>
            <a:r>
              <a:rPr lang="en-US" sz="1600" b="1" dirty="0"/>
              <a:t>Summer Camp Considerations</a:t>
            </a:r>
          </a:p>
          <a:p>
            <a:pPr lvl="0">
              <a:lnSpc>
                <a:spcPct val="100000"/>
              </a:lnSpc>
              <a:spcBef>
                <a:spcPts val="400"/>
              </a:spcBef>
            </a:pPr>
            <a:r>
              <a:rPr lang="en-US" sz="1400" dirty="0"/>
              <a:t>Incident numbers often rise as camp progresses </a:t>
            </a:r>
          </a:p>
          <a:p>
            <a:pPr lvl="0">
              <a:lnSpc>
                <a:spcPct val="100000"/>
              </a:lnSpc>
              <a:spcBef>
                <a:spcPts val="400"/>
              </a:spcBef>
            </a:pPr>
            <a:r>
              <a:rPr lang="en-US" sz="1400" dirty="0"/>
              <a:t>Leaders should not feel that they can take a backseat, leaving discipline to the Scouts or the camp staff. </a:t>
            </a:r>
          </a:p>
          <a:p>
            <a:pPr lvl="0">
              <a:lnSpc>
                <a:spcPct val="100000"/>
              </a:lnSpc>
              <a:spcBef>
                <a:spcPts val="400"/>
              </a:spcBef>
            </a:pPr>
            <a:r>
              <a:rPr lang="en-US" sz="1400" dirty="0"/>
              <a:t>Do not turn a blind eye to pranks/vandalism – they can include an element of youth-on-youth abuse. </a:t>
            </a:r>
          </a:p>
          <a:p>
            <a:pPr lvl="0">
              <a:lnSpc>
                <a:spcPct val="100000"/>
              </a:lnSpc>
              <a:spcBef>
                <a:spcPts val="400"/>
              </a:spcBef>
            </a:pPr>
            <a:r>
              <a:rPr lang="en-US" sz="1400" dirty="0"/>
              <a:t>Cannot adopt a “That’s just kids being kids” attitude. Address any bullying or harassing behavior.</a:t>
            </a:r>
          </a:p>
          <a:p>
            <a:pPr lvl="0">
              <a:lnSpc>
                <a:spcPct val="100000"/>
              </a:lnSpc>
              <a:spcBef>
                <a:spcPts val="400"/>
              </a:spcBef>
            </a:pPr>
            <a:r>
              <a:rPr lang="en-US" sz="1400" dirty="0"/>
              <a:t>The staff should identify activities that can cause high stress and have alternatives for the Scouts.</a:t>
            </a:r>
            <a:endParaRPr lang="en-US" sz="1100" dirty="0"/>
          </a:p>
        </p:txBody>
      </p:sp>
    </p:spTree>
    <p:extLst>
      <p:ext uri="{BB962C8B-B14F-4D97-AF65-F5344CB8AC3E}">
        <p14:creationId xmlns:p14="http://schemas.microsoft.com/office/powerpoint/2010/main" val="34461684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ED11C1-0378-AE37-2ADA-BB88BAC8D7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89499F-02F7-44F8-E1DC-E9491D6FEB06}"/>
              </a:ext>
            </a:extLst>
          </p:cNvPr>
          <p:cNvSpPr>
            <a:spLocks noGrp="1"/>
          </p:cNvSpPr>
          <p:nvPr>
            <p:ph type="title"/>
          </p:nvPr>
        </p:nvSpPr>
        <p:spPr>
          <a:xfrm>
            <a:off x="355382" y="224884"/>
            <a:ext cx="8578412" cy="602593"/>
          </a:xfrm>
        </p:spPr>
        <p:txBody>
          <a:bodyPr>
            <a:noAutofit/>
          </a:bodyPr>
          <a:lstStyle/>
          <a:p>
            <a:r>
              <a:rPr lang="en-US" sz="3200" b="1" dirty="0"/>
              <a:t>Summer Camp Specifics for MESH</a:t>
            </a:r>
          </a:p>
        </p:txBody>
      </p:sp>
      <p:sp>
        <p:nvSpPr>
          <p:cNvPr id="3" name="Content Placeholder 2">
            <a:extLst>
              <a:ext uri="{FF2B5EF4-FFF2-40B4-BE49-F238E27FC236}">
                <a16:creationId xmlns:a16="http://schemas.microsoft.com/office/drawing/2014/main" id="{C0AEE424-366C-B201-0377-C81B3BBD9184}"/>
              </a:ext>
            </a:extLst>
          </p:cNvPr>
          <p:cNvSpPr>
            <a:spLocks noGrp="1"/>
          </p:cNvSpPr>
          <p:nvPr>
            <p:ph idx="1"/>
          </p:nvPr>
        </p:nvSpPr>
        <p:spPr>
          <a:xfrm>
            <a:off x="355382" y="888094"/>
            <a:ext cx="8578411" cy="5745022"/>
          </a:xfrm>
        </p:spPr>
        <p:txBody>
          <a:bodyPr>
            <a:normAutofit fontScale="92500" lnSpcReduction="20000"/>
          </a:bodyPr>
          <a:lstStyle/>
          <a:p>
            <a:pPr marL="0" lvl="0" indent="0">
              <a:lnSpc>
                <a:spcPct val="120000"/>
              </a:lnSpc>
              <a:spcBef>
                <a:spcPts val="600"/>
              </a:spcBef>
              <a:buNone/>
            </a:pPr>
            <a:r>
              <a:rPr lang="en-US" sz="1900" dirty="0"/>
              <a:t>Summer camp can be stressful for Scouts, camp staff, and adult leaders - this can affect the person’s mental health.  Think about how you felt the first summer you went to camp for a week - it was a new experience and different from what you’re used to.  </a:t>
            </a:r>
          </a:p>
          <a:p>
            <a:pPr marL="0" lvl="0" indent="0">
              <a:lnSpc>
                <a:spcPct val="120000"/>
              </a:lnSpc>
              <a:spcBef>
                <a:spcPts val="600"/>
              </a:spcBef>
              <a:buNone/>
            </a:pPr>
            <a:r>
              <a:rPr lang="en-US" sz="1900" dirty="0"/>
              <a:t>Providing support can make the difference between a difficult versus a positive camp experience.  There are some proactive things to help improve the outcome:</a:t>
            </a:r>
          </a:p>
          <a:p>
            <a:pPr lvl="0"/>
            <a:r>
              <a:rPr lang="en-US" sz="1700" dirty="0"/>
              <a:t>Make sure parents have all necessary information before camp so their child can have a successful camp experience. Encourage parents/guardians to contact camp leadership well before camp begins to discuss any mental health concerns.</a:t>
            </a:r>
          </a:p>
          <a:p>
            <a:pPr lvl="0"/>
            <a:r>
              <a:rPr lang="en-US" sz="1700" dirty="0"/>
              <a:t>If a youth is prescribed medications for mental health issues, discuss the medication plan with parents and unit adult leaders before camp begins if possible. Ideally, this would include adult unit leadership, the Camp Health Officer, and camp leadership as needed.</a:t>
            </a:r>
          </a:p>
          <a:p>
            <a:pPr lvl="0"/>
            <a:r>
              <a:rPr lang="en-US" sz="1700" dirty="0"/>
              <a:t>Encourage youth to watch out for other youth; all must be willing to tell adults what they see and hear – not to just be a bystander.</a:t>
            </a:r>
          </a:p>
          <a:p>
            <a:pPr lvl="0"/>
            <a:r>
              <a:rPr lang="en-US" sz="1700" dirty="0"/>
              <a:t>Encourage all to be mindful of themselves – to make sure they are taking care of themself, so they feel good:</a:t>
            </a:r>
          </a:p>
          <a:p>
            <a:pPr lvl="1"/>
            <a:r>
              <a:rPr lang="en-US" sz="1600" dirty="0"/>
              <a:t>Have a good diet.  Junk food can make you feel unwell.</a:t>
            </a:r>
          </a:p>
          <a:p>
            <a:pPr lvl="1"/>
            <a:r>
              <a:rPr lang="en-US" sz="1600" dirty="0"/>
              <a:t>Stay hydrated!  Dehydration can cause headaches and grumpiness.</a:t>
            </a:r>
          </a:p>
          <a:p>
            <a:pPr lvl="1"/>
            <a:r>
              <a:rPr lang="en-US" sz="1600" dirty="0"/>
              <a:t>Sleep.  You’re not at your best if you’re tired.</a:t>
            </a:r>
          </a:p>
          <a:p>
            <a:pPr lvl="1"/>
            <a:r>
              <a:rPr lang="en-US" sz="1600" dirty="0"/>
              <a:t>Rest.  Take a break and relax quietly to re-charge.</a:t>
            </a:r>
          </a:p>
          <a:p>
            <a:pPr lvl="1"/>
            <a:r>
              <a:rPr lang="en-US" sz="1600" dirty="0"/>
              <a:t>Do something just for you – something you like that brings joy.</a:t>
            </a:r>
          </a:p>
          <a:p>
            <a:pPr lvl="1"/>
            <a:r>
              <a:rPr lang="en-US" sz="1600" dirty="0"/>
              <a:t>Take time off over the summer and don’t over-schedule yourself.</a:t>
            </a:r>
          </a:p>
          <a:p>
            <a:pPr lvl="1"/>
            <a:r>
              <a:rPr lang="en-US" sz="1600" dirty="0"/>
              <a:t>Connect with others.  New friends and relationships enhance your life.</a:t>
            </a:r>
          </a:p>
          <a:p>
            <a:pPr lvl="1"/>
            <a:r>
              <a:rPr lang="en-US" sz="1600" dirty="0"/>
              <a:t>Have fun!  Be “present” and enjoy where you are.</a:t>
            </a:r>
          </a:p>
        </p:txBody>
      </p:sp>
    </p:spTree>
    <p:extLst>
      <p:ext uri="{BB962C8B-B14F-4D97-AF65-F5344CB8AC3E}">
        <p14:creationId xmlns:p14="http://schemas.microsoft.com/office/powerpoint/2010/main" val="4081202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29E2C3-2013-EA6B-5D0D-26575BBA9D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29C81B-D4C8-BE2C-B587-803DA95C4B00}"/>
              </a:ext>
            </a:extLst>
          </p:cNvPr>
          <p:cNvSpPr>
            <a:spLocks noGrp="1"/>
          </p:cNvSpPr>
          <p:nvPr>
            <p:ph type="title"/>
          </p:nvPr>
        </p:nvSpPr>
        <p:spPr>
          <a:xfrm>
            <a:off x="355382" y="232694"/>
            <a:ext cx="8578412" cy="602593"/>
          </a:xfrm>
        </p:spPr>
        <p:txBody>
          <a:bodyPr>
            <a:noAutofit/>
          </a:bodyPr>
          <a:lstStyle/>
          <a:p>
            <a:r>
              <a:rPr lang="en-US" sz="2800" b="1" dirty="0"/>
              <a:t>Background</a:t>
            </a:r>
          </a:p>
        </p:txBody>
      </p:sp>
      <p:sp>
        <p:nvSpPr>
          <p:cNvPr id="3" name="Content Placeholder 2">
            <a:extLst>
              <a:ext uri="{FF2B5EF4-FFF2-40B4-BE49-F238E27FC236}">
                <a16:creationId xmlns:a16="http://schemas.microsoft.com/office/drawing/2014/main" id="{316BF45E-5B1F-54C8-38B2-23EC931EC24E}"/>
              </a:ext>
            </a:extLst>
          </p:cNvPr>
          <p:cNvSpPr>
            <a:spLocks noGrp="1"/>
          </p:cNvSpPr>
          <p:nvPr>
            <p:ph idx="1"/>
          </p:nvPr>
        </p:nvSpPr>
        <p:spPr>
          <a:xfrm>
            <a:off x="446822" y="814108"/>
            <a:ext cx="8578411" cy="5811198"/>
          </a:xfrm>
        </p:spPr>
        <p:txBody>
          <a:bodyPr>
            <a:normAutofit lnSpcReduction="10000"/>
          </a:bodyPr>
          <a:lstStyle/>
          <a:p>
            <a:r>
              <a:rPr lang="en-US" sz="2000" dirty="0"/>
              <a:t>MESH (Mental, Emotional &amp; Social Health) and Youth-on-Youth Abuse incidents comprised &gt;23% of the total incidents from 2023-2025 within the GFC and therefore deserve serious attention.</a:t>
            </a:r>
          </a:p>
          <a:p>
            <a:pPr lvl="1"/>
            <a:r>
              <a:rPr lang="en-US" sz="1600" dirty="0"/>
              <a:t>Mental Health is how we think, feel, and act, especially when experiencing stressors. Emotional Health is our ability to manage and express feelings to others. Social Health is our ability to interact and form meaningful relationships.</a:t>
            </a:r>
          </a:p>
          <a:p>
            <a:pPr lvl="1"/>
            <a:r>
              <a:rPr lang="en-US" sz="1600" dirty="0"/>
              <a:t>Scouting MESH is a Scouting America initiative designed to address growing mental health challenges by equipping leaders and camp staff with skills to support youth mental wellness, manage stressors, and build resilience.  MESH focuses on building a safe, supportive community where youth can thrive emotionally and socially while experiencing the adventure of Scouting, and to help adults recognize, support, and respond to mental health issues.</a:t>
            </a:r>
          </a:p>
          <a:p>
            <a:pPr lvl="1"/>
            <a:r>
              <a:rPr lang="en-US" sz="1600" dirty="0"/>
              <a:t>Youth-on-Youth abuse is a contributor to MESH issues and must be actively prevented and addressed.</a:t>
            </a:r>
          </a:p>
          <a:p>
            <a:r>
              <a:rPr lang="en-US" sz="2000" dirty="0"/>
              <a:t>Our unit leaders need to be equipped with how to recognize and mitigate these issues, as well as how to effectively deal with them when they do occur.  It is not their responsibility to diagnose serious issues, but to help the individual get professional help.</a:t>
            </a:r>
          </a:p>
          <a:p>
            <a:r>
              <a:rPr lang="en-US" sz="2000" dirty="0"/>
              <a:t>New training provides excellent guidance and has been summarized in into this concise guide for leaders to review and refresh periodically so they’re prepared, as well as to refer to if a situation occurs.  </a:t>
            </a:r>
          </a:p>
          <a:p>
            <a:r>
              <a:rPr lang="en-US" sz="2000" dirty="0"/>
              <a:t>Scouting can be a great antidote with positive role models and helping youth to grow strong emotionally through challenges!</a:t>
            </a:r>
          </a:p>
        </p:txBody>
      </p:sp>
    </p:spTree>
    <p:extLst>
      <p:ext uri="{BB962C8B-B14F-4D97-AF65-F5344CB8AC3E}">
        <p14:creationId xmlns:p14="http://schemas.microsoft.com/office/powerpoint/2010/main" val="12328655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CAC602-9C95-6951-C6CB-FEBCA1CD808A}"/>
              </a:ext>
            </a:extLst>
          </p:cNvPr>
          <p:cNvSpPr>
            <a:spLocks noGrp="1"/>
          </p:cNvSpPr>
          <p:nvPr>
            <p:ph type="title"/>
          </p:nvPr>
        </p:nvSpPr>
        <p:spPr>
          <a:xfrm>
            <a:off x="753778" y="365308"/>
            <a:ext cx="7886700" cy="1325563"/>
          </a:xfrm>
        </p:spPr>
        <p:txBody>
          <a:bodyPr>
            <a:normAutofit/>
          </a:bodyPr>
          <a:lstStyle/>
          <a:p>
            <a:r>
              <a:rPr lang="en-US" sz="4000" b="1" dirty="0"/>
              <a:t>Outline</a:t>
            </a:r>
          </a:p>
        </p:txBody>
      </p:sp>
      <p:sp>
        <p:nvSpPr>
          <p:cNvPr id="3" name="Content Placeholder 2">
            <a:extLst>
              <a:ext uri="{FF2B5EF4-FFF2-40B4-BE49-F238E27FC236}">
                <a16:creationId xmlns:a16="http://schemas.microsoft.com/office/drawing/2014/main" id="{85D3E3EE-6B94-F8C9-CA5A-E5F0E92734C6}"/>
              </a:ext>
            </a:extLst>
          </p:cNvPr>
          <p:cNvSpPr>
            <a:spLocks noGrp="1"/>
          </p:cNvSpPr>
          <p:nvPr>
            <p:ph idx="1"/>
          </p:nvPr>
        </p:nvSpPr>
        <p:spPr>
          <a:xfrm>
            <a:off x="753778" y="1690871"/>
            <a:ext cx="7886700" cy="4351338"/>
          </a:xfrm>
        </p:spPr>
        <p:txBody>
          <a:bodyPr>
            <a:normAutofit/>
          </a:bodyPr>
          <a:lstStyle/>
          <a:p>
            <a:r>
              <a:rPr lang="en-US" sz="3200" dirty="0"/>
              <a:t>Recognize Behavioral Issues</a:t>
            </a:r>
          </a:p>
          <a:p>
            <a:r>
              <a:rPr lang="en-US" sz="3200" dirty="0"/>
              <a:t>How to Prevent &amp; Mitigate Issues</a:t>
            </a:r>
          </a:p>
          <a:p>
            <a:r>
              <a:rPr lang="en-US" sz="3200" dirty="0"/>
              <a:t>How to Respond to the Youth</a:t>
            </a:r>
          </a:p>
          <a:p>
            <a:r>
              <a:rPr lang="en-US" sz="3200" dirty="0"/>
              <a:t>Hurdles to Disclosure by Youths</a:t>
            </a:r>
          </a:p>
          <a:p>
            <a:r>
              <a:rPr lang="en-US" sz="3200" dirty="0"/>
              <a:t>Reporting</a:t>
            </a:r>
          </a:p>
          <a:p>
            <a:r>
              <a:rPr lang="en-US" sz="3200" dirty="0"/>
              <a:t>Barriers to Abuse Summary</a:t>
            </a:r>
          </a:p>
          <a:p>
            <a:r>
              <a:rPr lang="en-US" sz="3200" dirty="0"/>
              <a:t>Summer Camp Specifics</a:t>
            </a:r>
          </a:p>
          <a:p>
            <a:endParaRPr lang="en-US" sz="3200" dirty="0"/>
          </a:p>
          <a:p>
            <a:endParaRPr lang="en-US" sz="3200" dirty="0"/>
          </a:p>
        </p:txBody>
      </p:sp>
    </p:spTree>
    <p:extLst>
      <p:ext uri="{BB962C8B-B14F-4D97-AF65-F5344CB8AC3E}">
        <p14:creationId xmlns:p14="http://schemas.microsoft.com/office/powerpoint/2010/main" val="1394359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5BA5AE-B3CA-9F05-0B24-A80DF18E7C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ED7BE5-5582-5C63-8962-8A2E3E6C787E}"/>
              </a:ext>
            </a:extLst>
          </p:cNvPr>
          <p:cNvSpPr>
            <a:spLocks noGrp="1"/>
          </p:cNvSpPr>
          <p:nvPr>
            <p:ph type="title"/>
          </p:nvPr>
        </p:nvSpPr>
        <p:spPr>
          <a:xfrm>
            <a:off x="454755" y="207391"/>
            <a:ext cx="8578412" cy="602593"/>
          </a:xfrm>
        </p:spPr>
        <p:txBody>
          <a:bodyPr>
            <a:noAutofit/>
          </a:bodyPr>
          <a:lstStyle/>
          <a:p>
            <a:r>
              <a:rPr lang="en-US" sz="3200" b="1" dirty="0"/>
              <a:t>Recognize</a:t>
            </a:r>
          </a:p>
        </p:txBody>
      </p:sp>
      <p:sp>
        <p:nvSpPr>
          <p:cNvPr id="3" name="Content Placeholder 2">
            <a:extLst>
              <a:ext uri="{FF2B5EF4-FFF2-40B4-BE49-F238E27FC236}">
                <a16:creationId xmlns:a16="http://schemas.microsoft.com/office/drawing/2014/main" id="{4D67DE81-78EA-35EA-4D1A-80F4C6F70116}"/>
              </a:ext>
            </a:extLst>
          </p:cNvPr>
          <p:cNvSpPr>
            <a:spLocks noGrp="1"/>
          </p:cNvSpPr>
          <p:nvPr>
            <p:ph idx="1"/>
          </p:nvPr>
        </p:nvSpPr>
        <p:spPr>
          <a:xfrm>
            <a:off x="454755" y="867798"/>
            <a:ext cx="5744025" cy="2115592"/>
          </a:xfrm>
        </p:spPr>
        <p:txBody>
          <a:bodyPr>
            <a:normAutofit/>
          </a:bodyPr>
          <a:lstStyle/>
          <a:p>
            <a:pPr marL="284163" indent="-284163">
              <a:buFont typeface="+mj-lt"/>
              <a:buAutoNum type="arabicPeriod"/>
            </a:pPr>
            <a:r>
              <a:rPr lang="en-US" sz="2000" dirty="0"/>
              <a:t>Bullying:</a:t>
            </a:r>
          </a:p>
          <a:p>
            <a:pPr marL="457200" lvl="1" indent="-173038">
              <a:spcBef>
                <a:spcPts val="0"/>
              </a:spcBef>
            </a:pPr>
            <a:r>
              <a:rPr lang="en-US" sz="1600" dirty="0"/>
              <a:t>What to look for:  injuries, damaged personal items, troubled/changed sleep/eating habits, headaches, stomachaches, self-destructive tendencies (running away, mood swings, abrupt changes in friends, falling grades, avoiding participation).  Keep an eye out for lowered self-esteem, self-blame, fearful of defending themselves.  Look for imbalance of dynamics between youths</a:t>
            </a:r>
          </a:p>
        </p:txBody>
      </p:sp>
      <p:pic>
        <p:nvPicPr>
          <p:cNvPr id="4" name="Picture 3" descr="A close up of a person's hand&#10;&#10;AI-generated content may be incorrect.">
            <a:extLst>
              <a:ext uri="{FF2B5EF4-FFF2-40B4-BE49-F238E27FC236}">
                <a16:creationId xmlns:a16="http://schemas.microsoft.com/office/drawing/2014/main" id="{34E52DE8-AA99-9B1F-6913-5439BFF0BD4F}"/>
              </a:ext>
            </a:extLst>
          </p:cNvPr>
          <p:cNvPicPr>
            <a:picLocks noChangeAspect="1"/>
          </p:cNvPicPr>
          <p:nvPr/>
        </p:nvPicPr>
        <p:blipFill>
          <a:blip r:embed="rId2"/>
          <a:stretch>
            <a:fillRect/>
          </a:stretch>
        </p:blipFill>
        <p:spPr>
          <a:xfrm>
            <a:off x="6287553" y="704263"/>
            <a:ext cx="2401691" cy="1928700"/>
          </a:xfrm>
          <a:prstGeom prst="rect">
            <a:avLst/>
          </a:prstGeom>
        </p:spPr>
      </p:pic>
      <p:sp>
        <p:nvSpPr>
          <p:cNvPr id="5" name="Content Placeholder 2">
            <a:extLst>
              <a:ext uri="{FF2B5EF4-FFF2-40B4-BE49-F238E27FC236}">
                <a16:creationId xmlns:a16="http://schemas.microsoft.com/office/drawing/2014/main" id="{8024001A-391F-C9AD-00B3-3552C64D06BD}"/>
              </a:ext>
            </a:extLst>
          </p:cNvPr>
          <p:cNvSpPr txBox="1">
            <a:spLocks/>
          </p:cNvSpPr>
          <p:nvPr/>
        </p:nvSpPr>
        <p:spPr>
          <a:xfrm>
            <a:off x="454755" y="2704059"/>
            <a:ext cx="8327738" cy="3930654"/>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lvl="1" indent="-173038">
              <a:lnSpc>
                <a:spcPct val="100000"/>
              </a:lnSpc>
              <a:spcBef>
                <a:spcPts val="0"/>
              </a:spcBef>
            </a:pPr>
            <a:r>
              <a:rPr lang="en-US" sz="1600" dirty="0"/>
              <a:t>How to Identify: Might get into fights a lot, be aggressive, blame others, need constant discipline/supervision.  A scout who feels that their opinion is THE opinion, none other count.  Ego-centrism is a problem.  Must take action to make the playing field more level so all scouts have an opportunity to be a leader.</a:t>
            </a:r>
          </a:p>
          <a:p>
            <a:pPr marL="0" indent="0">
              <a:buNone/>
            </a:pPr>
            <a:r>
              <a:rPr lang="en-US" sz="1800" dirty="0"/>
              <a:t>2.  Sexual Abuse:</a:t>
            </a:r>
          </a:p>
          <a:p>
            <a:pPr marL="457200" lvl="1" indent="-173038">
              <a:lnSpc>
                <a:spcPct val="100000"/>
              </a:lnSpc>
              <a:spcBef>
                <a:spcPts val="0"/>
              </a:spcBef>
            </a:pPr>
            <a:r>
              <a:rPr lang="en-US" sz="1600" dirty="0"/>
              <a:t>How to Recognize:  No guaranteed formula – all children are different.  Common signs:  Abrupt behavioral changes.  Avoiding another scout, asking to change rooms or go home.  Major emotional reaction to a minor event.  Frequent/ inappropriate touching.  Dominant/bullying behavior.  Secretiveness.  Vague physical complaints.  Listen to your instincts if something tells you it’s not right.</a:t>
            </a:r>
          </a:p>
          <a:p>
            <a:pPr marL="457200" lvl="1" indent="-173038">
              <a:lnSpc>
                <a:spcPct val="100000"/>
              </a:lnSpc>
              <a:spcBef>
                <a:spcPts val="0"/>
              </a:spcBef>
            </a:pPr>
            <a:r>
              <a:rPr lang="en-US" sz="1600" dirty="0"/>
              <a:t>Youth on Youth:  Red - Abusive and violent.  Initiation &amp; games.  Non-consensual acts, coercive behavior, use of physical force, sharing inappropriate images, sexual talk, use of AI to produce harmful images. </a:t>
            </a:r>
          </a:p>
          <a:p>
            <a:pPr marL="0" indent="0">
              <a:buNone/>
            </a:pPr>
            <a:r>
              <a:rPr lang="en-US" sz="1800" dirty="0"/>
              <a:t>3.  On-Line Threats:</a:t>
            </a:r>
          </a:p>
          <a:p>
            <a:pPr marL="457200" lvl="1" indent="-173038">
              <a:lnSpc>
                <a:spcPct val="100000"/>
              </a:lnSpc>
              <a:spcBef>
                <a:spcPts val="0"/>
              </a:spcBef>
            </a:pPr>
            <a:r>
              <a:rPr lang="en-US" sz="1600" dirty="0"/>
              <a:t>Keep an eye out for dramatic changes in emotion, behavior and deviations from the norm for that child.  Kids don’t usually ask for help. </a:t>
            </a:r>
          </a:p>
        </p:txBody>
      </p:sp>
    </p:spTree>
    <p:extLst>
      <p:ext uri="{BB962C8B-B14F-4D97-AF65-F5344CB8AC3E}">
        <p14:creationId xmlns:p14="http://schemas.microsoft.com/office/powerpoint/2010/main" val="32884937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08F5E4-83F1-5CB6-76C1-3AC84CC893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F4D152-2400-A95A-5760-5EB7F7020CC9}"/>
              </a:ext>
            </a:extLst>
          </p:cNvPr>
          <p:cNvSpPr>
            <a:spLocks noGrp="1"/>
          </p:cNvSpPr>
          <p:nvPr>
            <p:ph type="title"/>
          </p:nvPr>
        </p:nvSpPr>
        <p:spPr>
          <a:xfrm>
            <a:off x="355380" y="161850"/>
            <a:ext cx="8578412" cy="602593"/>
          </a:xfrm>
        </p:spPr>
        <p:txBody>
          <a:bodyPr>
            <a:noAutofit/>
          </a:bodyPr>
          <a:lstStyle/>
          <a:p>
            <a:r>
              <a:rPr lang="en-US" sz="3200" b="1" dirty="0"/>
              <a:t>How to Prevent &amp; Mitigate</a:t>
            </a:r>
          </a:p>
        </p:txBody>
      </p:sp>
      <p:sp>
        <p:nvSpPr>
          <p:cNvPr id="3" name="Content Placeholder 2">
            <a:extLst>
              <a:ext uri="{FF2B5EF4-FFF2-40B4-BE49-F238E27FC236}">
                <a16:creationId xmlns:a16="http://schemas.microsoft.com/office/drawing/2014/main" id="{1F621884-243A-7B9E-FC74-CFF0162A9224}"/>
              </a:ext>
            </a:extLst>
          </p:cNvPr>
          <p:cNvSpPr>
            <a:spLocks noGrp="1"/>
          </p:cNvSpPr>
          <p:nvPr>
            <p:ph idx="1"/>
          </p:nvPr>
        </p:nvSpPr>
        <p:spPr>
          <a:xfrm>
            <a:off x="282794" y="814715"/>
            <a:ext cx="8578411" cy="5607350"/>
          </a:xfrm>
        </p:spPr>
        <p:txBody>
          <a:bodyPr>
            <a:normAutofit fontScale="92500" lnSpcReduction="20000"/>
          </a:bodyPr>
          <a:lstStyle/>
          <a:p>
            <a:pPr marL="0" indent="0">
              <a:buNone/>
            </a:pPr>
            <a:r>
              <a:rPr lang="en-US" sz="2400" dirty="0"/>
              <a:t>1.  Bullying:</a:t>
            </a:r>
          </a:p>
          <a:p>
            <a:pPr marL="509588" lvl="1">
              <a:lnSpc>
                <a:spcPct val="100000"/>
              </a:lnSpc>
              <a:spcBef>
                <a:spcPts val="0"/>
              </a:spcBef>
            </a:pPr>
            <a:r>
              <a:rPr lang="en-US" sz="1800" dirty="0"/>
              <a:t>How to Prevent:  Teach scouts to be leaders in this space.  Make it be seen as negative behavior, so it’s viewed poorly.  The goal is to build Cohesion, Respect, Loyalty and Leadership.</a:t>
            </a:r>
          </a:p>
          <a:p>
            <a:pPr marL="509588" lvl="1">
              <a:lnSpc>
                <a:spcPct val="100000"/>
              </a:lnSpc>
              <a:spcBef>
                <a:spcPts val="0"/>
              </a:spcBef>
            </a:pPr>
            <a:r>
              <a:rPr lang="en-US" sz="1800" dirty="0"/>
              <a:t>Bully’s think that they will gain respect by being a bully, when they actually just gain fear, which is not respect.  Bullying may be common in a child’s background.  They will need to be “re-programmed” and re-wired.  E.g., explain why you chose to solve a problem in a way that didn’t include putting someone down, speaking negatively about them, etc.</a:t>
            </a:r>
          </a:p>
          <a:p>
            <a:pPr marL="509588" lvl="1">
              <a:lnSpc>
                <a:spcPct val="100000"/>
              </a:lnSpc>
              <a:spcBef>
                <a:spcPts val="0"/>
              </a:spcBef>
            </a:pPr>
            <a:r>
              <a:rPr lang="en-US" sz="1800" dirty="0"/>
              <a:t>Pave a new path!  Scouting is about working together, not about standing on top of someone else.  The goal is to help someone be the best, so you can bring that other younger child up so that all are at an equal level.</a:t>
            </a:r>
          </a:p>
          <a:p>
            <a:pPr marL="509588" lvl="1">
              <a:lnSpc>
                <a:spcPct val="100000"/>
              </a:lnSpc>
              <a:spcBef>
                <a:spcPts val="0"/>
              </a:spcBef>
            </a:pPr>
            <a:r>
              <a:rPr lang="en-US" sz="1800" dirty="0"/>
              <a:t>Spot It.  Stop It.  Show the way.  Demonstrate through your actions.</a:t>
            </a:r>
          </a:p>
          <a:p>
            <a:pPr marL="457200" lvl="1" indent="0">
              <a:lnSpc>
                <a:spcPct val="100000"/>
              </a:lnSpc>
              <a:spcBef>
                <a:spcPts val="0"/>
              </a:spcBef>
              <a:buNone/>
            </a:pPr>
            <a:endParaRPr lang="en-US" sz="1800" dirty="0"/>
          </a:p>
          <a:p>
            <a:pPr marL="0" indent="0">
              <a:lnSpc>
                <a:spcPct val="100000"/>
              </a:lnSpc>
              <a:spcBef>
                <a:spcPts val="0"/>
              </a:spcBef>
              <a:buNone/>
            </a:pPr>
            <a:r>
              <a:rPr lang="en-US" sz="2400" dirty="0"/>
              <a:t>2.  Sexual Abuse:</a:t>
            </a:r>
          </a:p>
          <a:p>
            <a:pPr marL="509588" lvl="1">
              <a:lnSpc>
                <a:spcPct val="100000"/>
              </a:lnSpc>
              <a:spcBef>
                <a:spcPts val="0"/>
              </a:spcBef>
            </a:pPr>
            <a:r>
              <a:rPr lang="en-US" sz="1800" dirty="0"/>
              <a:t>Follow the barriers to abuse – make sure they’re implemented!</a:t>
            </a:r>
          </a:p>
          <a:p>
            <a:pPr marL="509588" lvl="1">
              <a:lnSpc>
                <a:spcPct val="100000"/>
              </a:lnSpc>
              <a:spcBef>
                <a:spcPts val="0"/>
              </a:spcBef>
            </a:pPr>
            <a:r>
              <a:rPr lang="en-US" sz="1800" dirty="0"/>
              <a:t>Be aware; recognize the signs!</a:t>
            </a:r>
          </a:p>
          <a:p>
            <a:pPr marL="509588" lvl="1">
              <a:lnSpc>
                <a:spcPct val="100000"/>
              </a:lnSpc>
              <a:spcBef>
                <a:spcPts val="0"/>
              </a:spcBef>
            </a:pPr>
            <a:r>
              <a:rPr lang="en-US" sz="1800" dirty="0"/>
              <a:t>Adult grooming behaviors are hard to spot because they don’t appear illegal.  You can question actions in a not threatening way.  E.g., “I think that what you are doing is a violation of Youth Protection Policies and we will need to find another way to accomplish this.”</a:t>
            </a:r>
          </a:p>
          <a:p>
            <a:pPr marL="509588" lvl="1">
              <a:lnSpc>
                <a:spcPct val="100000"/>
              </a:lnSpc>
              <a:spcBef>
                <a:spcPts val="0"/>
              </a:spcBef>
            </a:pPr>
            <a:r>
              <a:rPr lang="en-US" sz="1800" dirty="0"/>
              <a:t>Youth-on-Youth:  Adult supervision, communication and monitoring are key to prevent this.</a:t>
            </a:r>
          </a:p>
          <a:p>
            <a:pPr marL="509588" lvl="1">
              <a:lnSpc>
                <a:spcPct val="100000"/>
              </a:lnSpc>
              <a:spcBef>
                <a:spcPts val="0"/>
              </a:spcBef>
            </a:pPr>
            <a:r>
              <a:rPr lang="en-US" sz="1800" dirty="0"/>
              <a:t>Anonymous texts by Scouts to the Scout help line.  @1-844-SCOUTS 1.  Hope this is a deterrent to anyone who is looking to abuse a youth.</a:t>
            </a:r>
          </a:p>
        </p:txBody>
      </p:sp>
    </p:spTree>
    <p:extLst>
      <p:ext uri="{BB962C8B-B14F-4D97-AF65-F5344CB8AC3E}">
        <p14:creationId xmlns:p14="http://schemas.microsoft.com/office/powerpoint/2010/main" val="5513167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8664FB-3865-69EA-F47F-BE54D5F385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BFC22D-E52E-AF6A-E0D0-6F1D4AE48008}"/>
              </a:ext>
            </a:extLst>
          </p:cNvPr>
          <p:cNvSpPr>
            <a:spLocks noGrp="1"/>
          </p:cNvSpPr>
          <p:nvPr>
            <p:ph type="title"/>
          </p:nvPr>
        </p:nvSpPr>
        <p:spPr>
          <a:xfrm>
            <a:off x="355380" y="161850"/>
            <a:ext cx="8578412" cy="602593"/>
          </a:xfrm>
        </p:spPr>
        <p:txBody>
          <a:bodyPr>
            <a:noAutofit/>
          </a:bodyPr>
          <a:lstStyle/>
          <a:p>
            <a:r>
              <a:rPr lang="en-US" sz="3200" b="1" dirty="0"/>
              <a:t>How to Prevent &amp; Mitigate</a:t>
            </a:r>
          </a:p>
        </p:txBody>
      </p:sp>
      <p:sp>
        <p:nvSpPr>
          <p:cNvPr id="3" name="Content Placeholder 2">
            <a:extLst>
              <a:ext uri="{FF2B5EF4-FFF2-40B4-BE49-F238E27FC236}">
                <a16:creationId xmlns:a16="http://schemas.microsoft.com/office/drawing/2014/main" id="{BC79178C-84DE-1A23-CCD0-6583409C6FA1}"/>
              </a:ext>
            </a:extLst>
          </p:cNvPr>
          <p:cNvSpPr>
            <a:spLocks noGrp="1"/>
          </p:cNvSpPr>
          <p:nvPr>
            <p:ph idx="1"/>
          </p:nvPr>
        </p:nvSpPr>
        <p:spPr>
          <a:xfrm>
            <a:off x="282794" y="814715"/>
            <a:ext cx="8578411" cy="5228569"/>
          </a:xfrm>
        </p:spPr>
        <p:txBody>
          <a:bodyPr>
            <a:normAutofit/>
          </a:bodyPr>
          <a:lstStyle/>
          <a:p>
            <a:pPr marL="0" indent="0">
              <a:lnSpc>
                <a:spcPct val="100000"/>
              </a:lnSpc>
              <a:spcBef>
                <a:spcPts val="0"/>
              </a:spcBef>
              <a:buNone/>
            </a:pPr>
            <a:r>
              <a:rPr lang="en-US" sz="2400" dirty="0"/>
              <a:t>3.  Online Threats:</a:t>
            </a:r>
          </a:p>
          <a:p>
            <a:pPr marL="574675" lvl="1">
              <a:lnSpc>
                <a:spcPct val="100000"/>
              </a:lnSpc>
              <a:spcBef>
                <a:spcPts val="600"/>
              </a:spcBef>
            </a:pPr>
            <a:r>
              <a:rPr lang="en-US" sz="1800" dirty="0"/>
              <a:t>Empowering education is key.  Keep communication open – talk regularly about staying safe online.  Ask if they’ve talked to anyone about feeling weird and if they know how to block them.  Make sure they know the red flags – they should know the full name, phone number and real-life details.  Make sure they understand the platform and if a game allows messages with strangers – this is a real risk.  Tell them to be respectful – to treat others online as they would in person.  Avoid getting involved in arguments.  Don’t gang up on others. </a:t>
            </a:r>
          </a:p>
          <a:p>
            <a:pPr marL="574675" lvl="1">
              <a:lnSpc>
                <a:spcPct val="100000"/>
              </a:lnSpc>
              <a:spcBef>
                <a:spcPts val="600"/>
              </a:spcBef>
            </a:pPr>
            <a:r>
              <a:rPr lang="en-US" sz="1800" dirty="0"/>
              <a:t>A casual check-in, one-liner, “Hey you guys – if you ever encounter any problems, we’re here for you.”  Can open the door to conversation.  Good in a car ride too.  They may come back later – they may need time to process before they’re ready to open up.</a:t>
            </a:r>
          </a:p>
          <a:p>
            <a:pPr marL="574675" lvl="1">
              <a:lnSpc>
                <a:spcPct val="100000"/>
              </a:lnSpc>
              <a:spcBef>
                <a:spcPts val="600"/>
              </a:spcBef>
            </a:pPr>
            <a:r>
              <a:rPr lang="en-US" sz="1800" dirty="0"/>
              <a:t>Resource for more information:  www.NCMEC.org</a:t>
            </a:r>
          </a:p>
          <a:p>
            <a:pPr marL="574675" lvl="1">
              <a:lnSpc>
                <a:spcPct val="100000"/>
              </a:lnSpc>
              <a:spcBef>
                <a:spcPts val="600"/>
              </a:spcBef>
            </a:pPr>
            <a:r>
              <a:rPr lang="en-US" sz="1800" dirty="0"/>
              <a:t>Scouting also partners with law enforcement through the “Know2Protect” by DHS.  “Know who’s on the other side” to stop online child exploitation.  Focus on empowerment not fear.  Agents will come and talk to your troops.  Tipline:  833-591-KNOW. </a:t>
            </a:r>
          </a:p>
          <a:p>
            <a:pPr lvl="1">
              <a:lnSpc>
                <a:spcPct val="100000"/>
              </a:lnSpc>
              <a:spcBef>
                <a:spcPts val="0"/>
              </a:spcBef>
            </a:pPr>
            <a:endParaRPr lang="en-US" sz="1800" dirty="0"/>
          </a:p>
        </p:txBody>
      </p:sp>
    </p:spTree>
    <p:extLst>
      <p:ext uri="{BB962C8B-B14F-4D97-AF65-F5344CB8AC3E}">
        <p14:creationId xmlns:p14="http://schemas.microsoft.com/office/powerpoint/2010/main" val="42163421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FFA561-DC7F-61B4-00EF-5DEA52CB4D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733AB5-E3ED-F1F1-26D1-2B57BEA53BBD}"/>
              </a:ext>
            </a:extLst>
          </p:cNvPr>
          <p:cNvSpPr>
            <a:spLocks noGrp="1"/>
          </p:cNvSpPr>
          <p:nvPr>
            <p:ph type="title"/>
          </p:nvPr>
        </p:nvSpPr>
        <p:spPr>
          <a:xfrm>
            <a:off x="355380" y="268176"/>
            <a:ext cx="8578412" cy="602593"/>
          </a:xfrm>
        </p:spPr>
        <p:txBody>
          <a:bodyPr>
            <a:noAutofit/>
          </a:bodyPr>
          <a:lstStyle/>
          <a:p>
            <a:r>
              <a:rPr lang="en-US" sz="3200" b="1" dirty="0"/>
              <a:t>How to Respond to Youth:</a:t>
            </a:r>
          </a:p>
        </p:txBody>
      </p:sp>
      <p:sp>
        <p:nvSpPr>
          <p:cNvPr id="3" name="Content Placeholder 2">
            <a:extLst>
              <a:ext uri="{FF2B5EF4-FFF2-40B4-BE49-F238E27FC236}">
                <a16:creationId xmlns:a16="http://schemas.microsoft.com/office/drawing/2014/main" id="{88FFC263-660C-813E-234D-BA2F2BD68C96}"/>
              </a:ext>
            </a:extLst>
          </p:cNvPr>
          <p:cNvSpPr>
            <a:spLocks noGrp="1"/>
          </p:cNvSpPr>
          <p:nvPr>
            <p:ph idx="1"/>
          </p:nvPr>
        </p:nvSpPr>
        <p:spPr>
          <a:xfrm>
            <a:off x="355380" y="989115"/>
            <a:ext cx="8578411" cy="5228569"/>
          </a:xfrm>
        </p:spPr>
        <p:txBody>
          <a:bodyPr>
            <a:normAutofit/>
          </a:bodyPr>
          <a:lstStyle/>
          <a:p>
            <a:pPr marL="0" indent="0">
              <a:buNone/>
            </a:pPr>
            <a:r>
              <a:rPr lang="en-US" sz="2400" dirty="0"/>
              <a:t>1.  The Bully</a:t>
            </a:r>
          </a:p>
          <a:p>
            <a:pPr lvl="1">
              <a:spcBef>
                <a:spcPts val="1200"/>
              </a:spcBef>
            </a:pPr>
            <a:r>
              <a:rPr lang="en-US" sz="1800" dirty="0"/>
              <a:t>Zero Tolerance.  Avoid using labels, assume it will resolve on its own or force apologies in a group setting.  Stay calm, stop the behavior, separate the youth involved, make sure all are safe, address any needs (physical or mental), call for assistance if needed.  Identify by-standers and discuss separately/ privately.  Stay impartial!  Notify program leadership about the incident.  How you respond can have an impact on all involved.  Need a plan on how to redirect the child.</a:t>
            </a:r>
          </a:p>
          <a:p>
            <a:pPr lvl="1">
              <a:spcBef>
                <a:spcPts val="1200"/>
              </a:spcBef>
            </a:pPr>
            <a:r>
              <a:rPr lang="en-US" sz="1800" dirty="0"/>
              <a:t>Confront and Correct:  Tell a Scout who’s starting to demonstrate bullying behaviors that that’s not how we have teamwork.  Be very specific!  Name the behavior.  Remove the child from the position of power to where another child is displaying appropriate leadership.  If the child cannot adjust their behavior after numerous corrections, they cannot have an appropriate space in Scouting.  </a:t>
            </a:r>
          </a:p>
          <a:p>
            <a:pPr lvl="1">
              <a:spcBef>
                <a:spcPts val="1200"/>
              </a:spcBef>
            </a:pPr>
            <a:r>
              <a:rPr lang="en-US" sz="1800" dirty="0"/>
              <a:t>Face It/ Fix It.  Don’t brush it off or assume they’ll get over it.  The role of Scouting is to encourage teamwork and good leadership. </a:t>
            </a:r>
          </a:p>
          <a:p>
            <a:pPr marL="0" indent="0">
              <a:buNone/>
            </a:pPr>
            <a:endParaRPr lang="en-US" sz="2400" dirty="0"/>
          </a:p>
        </p:txBody>
      </p:sp>
    </p:spTree>
    <p:extLst>
      <p:ext uri="{BB962C8B-B14F-4D97-AF65-F5344CB8AC3E}">
        <p14:creationId xmlns:p14="http://schemas.microsoft.com/office/powerpoint/2010/main" val="21030984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968BE3-D958-FD4C-92F1-E1D5806ADD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507B81-EE80-6867-4E95-B9E6DD62FCF8}"/>
              </a:ext>
            </a:extLst>
          </p:cNvPr>
          <p:cNvSpPr>
            <a:spLocks noGrp="1"/>
          </p:cNvSpPr>
          <p:nvPr>
            <p:ph type="title"/>
          </p:nvPr>
        </p:nvSpPr>
        <p:spPr>
          <a:xfrm>
            <a:off x="472573" y="503326"/>
            <a:ext cx="4178135" cy="1173849"/>
          </a:xfrm>
        </p:spPr>
        <p:txBody>
          <a:bodyPr>
            <a:noAutofit/>
          </a:bodyPr>
          <a:lstStyle/>
          <a:p>
            <a:r>
              <a:rPr lang="en-US" sz="3200" b="1" dirty="0"/>
              <a:t>How to Respond to Youth:</a:t>
            </a:r>
          </a:p>
        </p:txBody>
      </p:sp>
      <p:sp>
        <p:nvSpPr>
          <p:cNvPr id="3" name="Content Placeholder 2">
            <a:extLst>
              <a:ext uri="{FF2B5EF4-FFF2-40B4-BE49-F238E27FC236}">
                <a16:creationId xmlns:a16="http://schemas.microsoft.com/office/drawing/2014/main" id="{053934E0-F7CA-2979-F547-03F475A06CC2}"/>
              </a:ext>
            </a:extLst>
          </p:cNvPr>
          <p:cNvSpPr>
            <a:spLocks noGrp="1"/>
          </p:cNvSpPr>
          <p:nvPr>
            <p:ph idx="1"/>
          </p:nvPr>
        </p:nvSpPr>
        <p:spPr>
          <a:xfrm>
            <a:off x="459075" y="1761696"/>
            <a:ext cx="8383267" cy="4592978"/>
          </a:xfrm>
        </p:spPr>
        <p:txBody>
          <a:bodyPr>
            <a:normAutofit/>
          </a:bodyPr>
          <a:lstStyle/>
          <a:p>
            <a:pPr marL="0" indent="0">
              <a:lnSpc>
                <a:spcPct val="100000"/>
              </a:lnSpc>
              <a:spcBef>
                <a:spcPts val="0"/>
              </a:spcBef>
              <a:buNone/>
            </a:pPr>
            <a:r>
              <a:rPr lang="en-US" sz="2400" dirty="0"/>
              <a:t>2.  The Mistreated Youth:</a:t>
            </a:r>
          </a:p>
          <a:p>
            <a:pPr marL="574675" lvl="1">
              <a:lnSpc>
                <a:spcPct val="100000"/>
              </a:lnSpc>
              <a:spcBef>
                <a:spcPts val="0"/>
              </a:spcBef>
            </a:pPr>
            <a:r>
              <a:rPr lang="en-US" sz="1600" dirty="0"/>
              <a:t>It’s uncomfortable, but your response to a child’s first disclosure is very important and can have lasting effects.  They might not begin with a clear or complete account.  An initial disclosure may seem unrelated and insignificant.  Must actively listen to recognize small disclosures as cries for help.  Understand what to look for and how to respond.</a:t>
            </a:r>
          </a:p>
          <a:p>
            <a:pPr marL="574675" lvl="1">
              <a:lnSpc>
                <a:spcPct val="100000"/>
              </a:lnSpc>
              <a:spcBef>
                <a:spcPts val="0"/>
              </a:spcBef>
            </a:pPr>
            <a:r>
              <a:rPr lang="en-US" sz="1600" dirty="0"/>
              <a:t>But leaders do not need to be investigators – they are smoke detectors, not the fire hydrant.  </a:t>
            </a:r>
          </a:p>
          <a:p>
            <a:pPr marL="574675" lvl="1">
              <a:lnSpc>
                <a:spcPct val="100000"/>
              </a:lnSpc>
              <a:spcBef>
                <a:spcPts val="0"/>
              </a:spcBef>
            </a:pPr>
            <a:r>
              <a:rPr lang="en-US" sz="1600" dirty="0"/>
              <a:t>Make sure they know that there’s always an adult to help.  Supportive language, “I’m glad you asked for help” and “We’ll figure this out”.  Not – “You shouldn’t have…” which is victim blaming and can discourage opening up.</a:t>
            </a:r>
          </a:p>
          <a:p>
            <a:pPr marL="0" indent="0">
              <a:lnSpc>
                <a:spcPct val="100000"/>
              </a:lnSpc>
              <a:spcBef>
                <a:spcPts val="400"/>
              </a:spcBef>
              <a:buNone/>
            </a:pPr>
            <a:r>
              <a:rPr lang="en-US" sz="2400" dirty="0"/>
              <a:t>3.  Online Threats on a Youth:</a:t>
            </a:r>
          </a:p>
          <a:p>
            <a:pPr marL="574675" lvl="1">
              <a:lnSpc>
                <a:spcPct val="100000"/>
              </a:lnSpc>
              <a:spcBef>
                <a:spcPts val="0"/>
              </a:spcBef>
            </a:pPr>
            <a:r>
              <a:rPr lang="en-US" sz="1600" dirty="0"/>
              <a:t>Don’t yell</a:t>
            </a:r>
          </a:p>
          <a:p>
            <a:pPr marL="574675" lvl="1">
              <a:lnSpc>
                <a:spcPct val="100000"/>
              </a:lnSpc>
              <a:spcBef>
                <a:spcPts val="0"/>
              </a:spcBef>
            </a:pPr>
            <a:r>
              <a:rPr lang="en-US" sz="1600" dirty="0"/>
              <a:t>Guide them – instruct them to stop the communication with the predator</a:t>
            </a:r>
          </a:p>
          <a:p>
            <a:pPr marL="574675" lvl="1">
              <a:lnSpc>
                <a:spcPct val="100000"/>
              </a:lnSpc>
              <a:spcBef>
                <a:spcPts val="0"/>
              </a:spcBef>
            </a:pPr>
            <a:r>
              <a:rPr lang="en-US" sz="1600" dirty="0"/>
              <a:t>Document it – take screenshots of any relevant images or messages</a:t>
            </a:r>
          </a:p>
          <a:p>
            <a:pPr marL="574675" lvl="1">
              <a:lnSpc>
                <a:spcPct val="100000"/>
              </a:lnSpc>
              <a:spcBef>
                <a:spcPts val="0"/>
              </a:spcBef>
            </a:pPr>
            <a:r>
              <a:rPr lang="en-US" sz="1600" dirty="0"/>
              <a:t>Don’t pay or send money</a:t>
            </a:r>
          </a:p>
          <a:p>
            <a:pPr marL="574675" lvl="1">
              <a:lnSpc>
                <a:spcPct val="100000"/>
              </a:lnSpc>
              <a:spcBef>
                <a:spcPts val="0"/>
              </a:spcBef>
            </a:pPr>
            <a:r>
              <a:rPr lang="en-US" sz="1600" dirty="0"/>
              <a:t>Block the offender on all platforms</a:t>
            </a:r>
          </a:p>
          <a:p>
            <a:endParaRPr lang="en-US" sz="2000" dirty="0"/>
          </a:p>
        </p:txBody>
      </p:sp>
      <p:pic>
        <p:nvPicPr>
          <p:cNvPr id="4" name="Picture 3" descr="A close up of a person's face&#10;&#10;AI-generated content may be incorrect.">
            <a:extLst>
              <a:ext uri="{FF2B5EF4-FFF2-40B4-BE49-F238E27FC236}">
                <a16:creationId xmlns:a16="http://schemas.microsoft.com/office/drawing/2014/main" id="{6CB83C03-9BD9-7850-36D6-0C9F594DE900}"/>
              </a:ext>
            </a:extLst>
          </p:cNvPr>
          <p:cNvPicPr>
            <a:picLocks noChangeAspect="1"/>
          </p:cNvPicPr>
          <p:nvPr/>
        </p:nvPicPr>
        <p:blipFill>
          <a:blip r:embed="rId2"/>
          <a:stretch>
            <a:fillRect/>
          </a:stretch>
        </p:blipFill>
        <p:spPr>
          <a:xfrm>
            <a:off x="4863124" y="342604"/>
            <a:ext cx="3712845" cy="1493520"/>
          </a:xfrm>
          <a:prstGeom prst="rect">
            <a:avLst/>
          </a:prstGeom>
        </p:spPr>
      </p:pic>
    </p:spTree>
    <p:extLst>
      <p:ext uri="{BB962C8B-B14F-4D97-AF65-F5344CB8AC3E}">
        <p14:creationId xmlns:p14="http://schemas.microsoft.com/office/powerpoint/2010/main" val="34122848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C083C4-9394-FA93-F426-A3EE71D01C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1F8A8A7-E096-BA05-2D04-BB8BB1C80517}"/>
              </a:ext>
            </a:extLst>
          </p:cNvPr>
          <p:cNvSpPr>
            <a:spLocks noGrp="1"/>
          </p:cNvSpPr>
          <p:nvPr>
            <p:ph type="title"/>
          </p:nvPr>
        </p:nvSpPr>
        <p:spPr>
          <a:xfrm>
            <a:off x="472338" y="587847"/>
            <a:ext cx="8578412" cy="602593"/>
          </a:xfrm>
        </p:spPr>
        <p:txBody>
          <a:bodyPr>
            <a:noAutofit/>
          </a:bodyPr>
          <a:lstStyle/>
          <a:p>
            <a:r>
              <a:rPr lang="en-US" sz="3200" b="1" dirty="0"/>
              <a:t>Responding to Youth in General:</a:t>
            </a:r>
          </a:p>
        </p:txBody>
      </p:sp>
      <p:sp>
        <p:nvSpPr>
          <p:cNvPr id="3" name="Content Placeholder 2">
            <a:extLst>
              <a:ext uri="{FF2B5EF4-FFF2-40B4-BE49-F238E27FC236}">
                <a16:creationId xmlns:a16="http://schemas.microsoft.com/office/drawing/2014/main" id="{50E6BC01-D88D-4C38-FBC9-879729836B8A}"/>
              </a:ext>
            </a:extLst>
          </p:cNvPr>
          <p:cNvSpPr>
            <a:spLocks noGrp="1"/>
          </p:cNvSpPr>
          <p:nvPr>
            <p:ph idx="1"/>
          </p:nvPr>
        </p:nvSpPr>
        <p:spPr>
          <a:xfrm>
            <a:off x="472338" y="1347565"/>
            <a:ext cx="8068547" cy="5092145"/>
          </a:xfrm>
        </p:spPr>
        <p:txBody>
          <a:bodyPr>
            <a:normAutofit/>
          </a:bodyPr>
          <a:lstStyle/>
          <a:p>
            <a:pPr marL="0" indent="0">
              <a:spcAft>
                <a:spcPts val="1200"/>
              </a:spcAft>
              <a:buNone/>
            </a:pPr>
            <a:r>
              <a:rPr lang="en-US" sz="2000" dirty="0"/>
              <a:t>If a Scout is brave enough to come to you, here’s how you respond.  The first few moments are crucial for them to know that they will be heard.  Be the adult and keep calm. </a:t>
            </a:r>
          </a:p>
          <a:p>
            <a:pPr marL="457200" lvl="1" indent="-287338">
              <a:buFont typeface="+mj-lt"/>
              <a:buAutoNum type="arabicPeriod"/>
            </a:pPr>
            <a:r>
              <a:rPr lang="en-US" sz="2000" dirty="0"/>
              <a:t>Take a deep breath</a:t>
            </a:r>
          </a:p>
          <a:p>
            <a:pPr marL="457200" lvl="1" indent="-287338">
              <a:buFont typeface="+mj-lt"/>
              <a:buAutoNum type="arabicPeriod"/>
            </a:pPr>
            <a:r>
              <a:rPr lang="en-US" sz="2000" dirty="0"/>
              <a:t>Be in a listening pose.  Make sure child feels comfortable.</a:t>
            </a:r>
          </a:p>
          <a:p>
            <a:pPr marL="457200" lvl="1" indent="-287338">
              <a:buFont typeface="+mj-lt"/>
              <a:buAutoNum type="arabicPeriod"/>
            </a:pPr>
            <a:r>
              <a:rPr lang="en-US" sz="2000" dirty="0"/>
              <a:t>Start with belief.  It’s unlikely that they’re lying.</a:t>
            </a:r>
          </a:p>
          <a:p>
            <a:pPr marL="457200" lvl="1" indent="-287338">
              <a:buFont typeface="+mj-lt"/>
              <a:buAutoNum type="arabicPeriod"/>
            </a:pPr>
            <a:r>
              <a:rPr lang="en-US" sz="2000" dirty="0"/>
              <a:t>Just listen.  Don’t plan or think of what your response will be.</a:t>
            </a:r>
          </a:p>
          <a:p>
            <a:pPr marL="457200" lvl="1" indent="-287338">
              <a:buFont typeface="+mj-lt"/>
              <a:buAutoNum type="arabicPeriod"/>
            </a:pPr>
            <a:r>
              <a:rPr lang="en-US" sz="2000" dirty="0"/>
              <a:t>Reassure the child that coming forward is the right thing to do, and that you know the next steps.</a:t>
            </a:r>
          </a:p>
          <a:p>
            <a:pPr marL="457200" lvl="1" indent="-287338">
              <a:buFont typeface="+mj-lt"/>
              <a:buAutoNum type="arabicPeriod"/>
            </a:pPr>
            <a:r>
              <a:rPr lang="en-US" sz="2000" dirty="0"/>
              <a:t>A calm and confident demeaner will make them feel safe.</a:t>
            </a:r>
          </a:p>
          <a:p>
            <a:pPr marL="457200" lvl="1" indent="-287338">
              <a:buFont typeface="+mj-lt"/>
              <a:buAutoNum type="arabicPeriod"/>
            </a:pPr>
            <a:r>
              <a:rPr lang="en-US" sz="2000" dirty="0"/>
              <a:t>Write down what you heard.  Document as soon as possible what you heard.</a:t>
            </a:r>
          </a:p>
          <a:p>
            <a:pPr marL="457200" lvl="1" indent="-287338">
              <a:buFont typeface="+mj-lt"/>
              <a:buAutoNum type="arabicPeriod"/>
            </a:pPr>
            <a:r>
              <a:rPr lang="en-US" sz="2000" dirty="0"/>
              <a:t>Be discreet.  Don’t share the information widely.  Only those that need to know.</a:t>
            </a:r>
          </a:p>
        </p:txBody>
      </p:sp>
    </p:spTree>
    <p:extLst>
      <p:ext uri="{BB962C8B-B14F-4D97-AF65-F5344CB8AC3E}">
        <p14:creationId xmlns:p14="http://schemas.microsoft.com/office/powerpoint/2010/main" val="390281945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8571</TotalTime>
  <Words>2665</Words>
  <Application>Microsoft Office PowerPoint</Application>
  <PresentationFormat>On-screen Show (4:3)</PresentationFormat>
  <Paragraphs>128</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Aptos</vt:lpstr>
      <vt:lpstr>Aptos Display</vt:lpstr>
      <vt:lpstr>Arial</vt:lpstr>
      <vt:lpstr>Office Theme</vt:lpstr>
      <vt:lpstr>Guidance for Leaders Addressing MESH and Abuse Incidents with Youth</vt:lpstr>
      <vt:lpstr>Background</vt:lpstr>
      <vt:lpstr>Outline</vt:lpstr>
      <vt:lpstr>Recognize</vt:lpstr>
      <vt:lpstr>How to Prevent &amp; Mitigate</vt:lpstr>
      <vt:lpstr>How to Prevent &amp; Mitigate</vt:lpstr>
      <vt:lpstr>How to Respond to Youth:</vt:lpstr>
      <vt:lpstr>How to Respond to Youth:</vt:lpstr>
      <vt:lpstr>Responding to Youth in General:</vt:lpstr>
      <vt:lpstr>Hurdles to Disclosure by Youths</vt:lpstr>
      <vt:lpstr>Report</vt:lpstr>
      <vt:lpstr>Barriers to Abuse Summary</vt:lpstr>
      <vt:lpstr>Summer Camp Specifics for MESH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Donna Seyler</dc:creator>
  <cp:lastModifiedBy>Gary Decker</cp:lastModifiedBy>
  <cp:revision>29</cp:revision>
  <dcterms:created xsi:type="dcterms:W3CDTF">2025-10-12T12:54:55Z</dcterms:created>
  <dcterms:modified xsi:type="dcterms:W3CDTF">2026-06-25T23:39:26Z</dcterms:modified>
</cp:coreProperties>
</file>