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4" r:id="rId4"/>
    <p:sldId id="288" r:id="rId5"/>
    <p:sldId id="286" r:id="rId6"/>
    <p:sldId id="289" r:id="rId7"/>
    <p:sldId id="287" r:id="rId8"/>
    <p:sldId id="278" r:id="rId9"/>
    <p:sldId id="283" r:id="rId10"/>
    <p:sldId id="279" r:id="rId11"/>
    <p:sldId id="284" r:id="rId12"/>
    <p:sldId id="277" r:id="rId13"/>
    <p:sldId id="285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7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5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40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4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6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3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2880-9D3C-44A3-AE76-41CA8FA90898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6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2880-9D3C-44A3-AE76-41CA8FA90898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471C-6353-4D49-AFB7-16919387C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fcscouting.org/about-us/council-staff/" TargetMode="External"/><Relationship Id="rId2" Type="http://schemas.openxmlformats.org/officeDocument/2006/relationships/hyperlink" Target="https://filestore.scouting.org/filestore/se-packet/2022-07-18/680-151%20Incident%20Reporting%20Requirements.pdf?_ga=2.235160008.898168010.1707569475-856030017.1701822510&amp;_gl=1*1rivcio*_ga*ODU2MDMwMDE3LjE3MDE4MjI1MTA.*_ga_61ZEHCVHHS*MTcwNzU2OTQ3NS4zNC4xLjE3MDc1NzU2MzcuMzAuMC4w*_ga_20G0JHESG4*MTcwNzU3Mjk0NS40MC4xLjE3MDc1NzYxMDkuMC4wLjA.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ilestore.scouting.org/filestore/pdf/680-017_fillable.pdf?_ga=2.19022971.230757803.1711386342-501299829.1711386341&amp;_gl=1*1p7dpcw*_gcl_au*MTU0OTM1NTMwMi4xNzc0MjkwNjYz*_ga*MTc4NDk5NjU4LjE3NzQyOTA2NjM.*_ga_20G0JHESG4*czE3NzQyOTA2NjIkbzEkZzEkdDE3NzQyOTA4MDkkajI5JGwwJGg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tore.scouting.org/filestore/se-packet/2022-07-18/680-151%20Incident%20Reporting%20Requirements.pdf?_ga=2.235160008.898168010.1707569475-856030017.1701822510&amp;_gl=1*1rivcio*_ga*ODU2MDMwMDE3LjE3MDE4MjI1MTA.*_ga_61ZEHCVHHS*MTcwNzU2OTQ3NS4zNC4xLjE3MDc1NzU2MzcuMzAuMC4w*_ga_20G0JHESG4*MTcwNzU3Mjk0NS40MC4xLjE3MDc1NzYxMDkuMC4wLjA." TargetMode="External"/><Relationship Id="rId2" Type="http://schemas.openxmlformats.org/officeDocument/2006/relationships/hyperlink" Target="http://usscouts.org/safety/YP_guideline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ilestore.scouting.org/filestore/pdf/680-676_WEB.pdf?_ga=2.40525921.230757803.1711386342-501299829.1711386341&amp;_gl=1*1p7dpcw*_gcl_au*MTU0OTM1NTMwMi4xNzc0MjkwNjYz*_ga*MTc4NDk5NjU4LjE3NzQyOTA2NjM.*_ga_20G0JHESG4*czE3NzQyOTA2NjIkbzEkZzEkdDE3NzQyOTA4MDkkajI5JGwwJGg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ilestore.scouting.org/filestore/HealthSafety/pdf/Incident-Reporting-Infographic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filestore.scouting.org/filestore/healthsafety/pdf/680-046.pdf?_gl=1*ipsj5m*_ga*ODU2MDMwMDE3LjE3MDE4MjI1MTA.*_ga_20G0JHESG4*MTcwNTU4ODQ4NC4yMS4xLjE3MDU1ODk5MjkuMC4wLjA.*_ga_61ZEHCVHHS*MTcwNTU4ODQ4NC4xOS4xLjE3MDU1ODk5MjkuNTkuMC4w&amp;_ga=2.23185778.992416093.1705588484-856030017.1701822510" TargetMode="External"/><Relationship Id="rId3" Type="http://schemas.openxmlformats.org/officeDocument/2006/relationships/hyperlink" Target="https://www.scouting.org/health-and-safety/safety-moments/" TargetMode="External"/><Relationship Id="rId7" Type="http://schemas.openxmlformats.org/officeDocument/2006/relationships/hyperlink" Target="https://filestore.scouting.org/filestore/pdf/680-696(21)-SAFE-Transportation-Checklist-FPO3-5172021.pdf?_gl=1*5xbbdn*_ga*ODU2MDMwMDE3LjE3MDE4MjI1MTA.*_ga_20G0JHESG4*MTcwNTU4ODQ4NC4yMS4xLjE3MDU1ODk4MDEuMC4wLjA.*_ga_61ZEHCVHHS*MTcwNTU4ODQ4NC4xOS4xLjE3MDU1ODk4MDEuMTMuMC4w&amp;_ga=2.79283420.992416093.1705588484-856030017.1701822510" TargetMode="External"/><Relationship Id="rId2" Type="http://schemas.openxmlformats.org/officeDocument/2006/relationships/hyperlink" Target="https://www.scouting.org/health-and-safety/gs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lestore.scouting.org/filestore/healthsafety/pdf/680-028.pdf?_gl=1*ffuat6*_ga*ODU2MDMwMDE3LjE3MDE4MjI1MTA.*_ga_61ZEHCVHHS*MTcwNTQzMTM4Ny4xNy4xLjE3MDU0MzQyNDMuNDMuMC4w*_ga_20G0JHESG4*MTcwNTQzMTM4Ny4xOS4xLjE3MDU0MzQyNDMuMC4wLjA.&amp;_ga=2.93840025.564866453.1705341661-856030017.1701822510" TargetMode="External"/><Relationship Id="rId5" Type="http://schemas.openxmlformats.org/officeDocument/2006/relationships/hyperlink" Target="https://filestore.scouting.org/filestore/healthsafety/pdf/680-027.pdf" TargetMode="External"/><Relationship Id="rId4" Type="http://schemas.openxmlformats.org/officeDocument/2006/relationships/hyperlink" Target="https://www.scouting.org/health-and-safety/saf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outing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ing.org/health-and-safety/incident-repor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fcscouting.org/about-us/council-staff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ilestore.scouting.org/filestore/se-packet/2022-07-18/680-151%20Incident%20Reporting%20Requirements.pdf?_ga=2.235160008.898168010.1707569475-856030017.1701822510&amp;_gl=1*1rivcio*_ga*ODU2MDMwMDE3LjE3MDE4MjI1MTA.*_ga_61ZEHCVHHS*MTcwNzU2OTQ3NS4zNC4xLjE3MDc1NzU2MzcuMzAuMC4w*_ga_20G0JHESG4*MTcwNzU3Mjk0NS40MC4xLjE3MDc1NzYxMDkuMC4wLjA.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ilestore.scouting.org/filestore/pdf/680-016_fillable.pdf?_ga=2.40525921.230757803.1711386342-501299829.1711386341&amp;_gl=1*1p7dpcw*_gcl_au*MTU0OTM1NTMwMi4xNzc0MjkwNjYz*_ga*MTc4NDk5NjU4LjE3NzQyOTA2NjM.*_ga_20G0JHESG4*czE3NzQyOTA2NjIkbzEkZzEkdDE3NzQyOTA4MDkkajI5JGwwJGg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4B70-13FD-5B72-D6CD-F9191CED1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9687"/>
            <a:ext cx="7772400" cy="1115740"/>
          </a:xfrm>
        </p:spPr>
        <p:txBody>
          <a:bodyPr>
            <a:noAutofit/>
          </a:bodyPr>
          <a:lstStyle/>
          <a:p>
            <a:r>
              <a:rPr lang="en-US" sz="3200" dirty="0"/>
              <a:t>Scouting America </a:t>
            </a:r>
            <a:br>
              <a:rPr lang="en-US" sz="3200" dirty="0"/>
            </a:br>
            <a:r>
              <a:rPr lang="en-US" sz="3200" dirty="0"/>
              <a:t>Great Falls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6DCD6-DB86-3B37-FD4D-BD6C0FF27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08" y="2784222"/>
            <a:ext cx="7926184" cy="1655763"/>
          </a:xfrm>
        </p:spPr>
        <p:txBody>
          <a:bodyPr>
            <a:normAutofit/>
          </a:bodyPr>
          <a:lstStyle/>
          <a:p>
            <a:r>
              <a:rPr lang="en-US" sz="3500" b="1" dirty="0"/>
              <a:t>Incident Reporting Training</a:t>
            </a:r>
          </a:p>
          <a:p>
            <a:r>
              <a:rPr lang="en-US" dirty="0"/>
              <a:t>April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595DF-B0C9-9289-7277-192EEAC12CC0}"/>
              </a:ext>
            </a:extLst>
          </p:cNvPr>
          <p:cNvSpPr txBox="1"/>
          <p:nvPr/>
        </p:nvSpPr>
        <p:spPr>
          <a:xfrm>
            <a:off x="7099069" y="6234545"/>
            <a:ext cx="1762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Presentation in Standard slide size to enable printing</a:t>
            </a:r>
          </a:p>
        </p:txBody>
      </p:sp>
    </p:spTree>
    <p:extLst>
      <p:ext uri="{BB962C8B-B14F-4D97-AF65-F5344CB8AC3E}">
        <p14:creationId xmlns:p14="http://schemas.microsoft.com/office/powerpoint/2010/main" val="416916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E50B7-5437-F326-32F0-8B8397FB7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5C8A9-97D5-2805-3CBF-AE6572EB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33" y="282420"/>
            <a:ext cx="8650815" cy="839800"/>
          </a:xfrm>
        </p:spPr>
        <p:txBody>
          <a:bodyPr>
            <a:normAutofit/>
          </a:bodyPr>
          <a:lstStyle/>
          <a:p>
            <a:r>
              <a:rPr lang="en-US" sz="2800" b="1" dirty="0"/>
              <a:t>Near Miss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762DA-F3AF-7CE1-76E4-69D95069B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632" y="1280582"/>
            <a:ext cx="8650815" cy="5067752"/>
          </a:xfrm>
        </p:spPr>
        <p:txBody>
          <a:bodyPr>
            <a:normAutofit/>
          </a:bodyPr>
          <a:lstStyle/>
          <a:p>
            <a:r>
              <a:rPr lang="en-US" sz="2000" u="sng" dirty="0"/>
              <a:t>What</a:t>
            </a:r>
            <a:r>
              <a:rPr lang="en-US" sz="2000" dirty="0"/>
              <a:t> is a Near Miss</a:t>
            </a:r>
          </a:p>
          <a:p>
            <a:pPr marL="457189" lvl="1" indent="0">
              <a:buNone/>
            </a:pPr>
            <a:r>
              <a:rPr lang="en-US" sz="1600" dirty="0"/>
              <a:t>An event – at any location where Scouting activities occur – that </a:t>
            </a:r>
            <a:r>
              <a:rPr lang="en-US" sz="1600" b="1" dirty="0"/>
              <a:t>did </a:t>
            </a:r>
            <a:r>
              <a:rPr lang="en-US" sz="1600" b="1" u="sng" dirty="0"/>
              <a:t>not</a:t>
            </a:r>
            <a:r>
              <a:rPr lang="en-US" sz="1600" b="1" dirty="0"/>
              <a:t> result in injury, illness or damage</a:t>
            </a:r>
            <a:r>
              <a:rPr lang="en-US" sz="1600" dirty="0"/>
              <a:t> (beyond Scout-rendered first aid) but, under slightly different circumstances, </a:t>
            </a:r>
            <a:r>
              <a:rPr lang="en-US" sz="1600" b="1" dirty="0"/>
              <a:t>had the potential to do so</a:t>
            </a:r>
            <a:r>
              <a:rPr lang="en-US" sz="1600" dirty="0"/>
              <a:t>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If you think, “Ooh, that was close!”, it was a Near Miss.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If you see a risk that could cause an incident and hasn’t been addressed, it’s a Near Miss.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In general, if something could have been much worse, it’s a Near Miss.  It’s an opportunity to fix something to avoid a future incident.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Apply common sense and take the time to submit a report to help prevent future injuries.  Avoid wishing that you had!</a:t>
            </a:r>
          </a:p>
          <a:p>
            <a:pPr marL="457189" lvl="1" indent="0">
              <a:buNone/>
            </a:pPr>
            <a:r>
              <a:rPr lang="en-US" sz="1600" dirty="0"/>
              <a:t>Example:  Tripping over debris in the axe yard and get scrapes.</a:t>
            </a:r>
          </a:p>
          <a:p>
            <a:pPr marL="457189" lvl="1" indent="0">
              <a:buNone/>
            </a:pPr>
            <a:r>
              <a:rPr lang="en-US" sz="1600" dirty="0"/>
              <a:t>Getting scratched by thorns while hiking is </a:t>
            </a:r>
            <a:r>
              <a:rPr lang="en-US" sz="1600" i="1" dirty="0"/>
              <a:t>not</a:t>
            </a:r>
            <a:r>
              <a:rPr lang="en-US" sz="1600" dirty="0"/>
              <a:t> a Near Miss, even though it might need Scout-rendered first aid.</a:t>
            </a:r>
          </a:p>
          <a:p>
            <a:pPr marL="457189" lvl="1" indent="0">
              <a:buNone/>
            </a:pPr>
            <a:endParaRPr lang="en-US" sz="1600" dirty="0"/>
          </a:p>
          <a:p>
            <a:pPr marL="228594" lvl="1">
              <a:spcBef>
                <a:spcPts val="1000"/>
              </a:spcBef>
            </a:pPr>
            <a:r>
              <a:rPr lang="en-US" sz="2000" u="sng" dirty="0"/>
              <a:t>When</a:t>
            </a:r>
            <a:r>
              <a:rPr lang="en-US" sz="2000" dirty="0"/>
              <a:t> to report </a:t>
            </a:r>
            <a:r>
              <a:rPr lang="en-US" sz="1400" dirty="0"/>
              <a:t>(</a:t>
            </a:r>
            <a:r>
              <a:rPr lang="en-US" sz="1400" dirty="0">
                <a:solidFill>
                  <a:srgbClr val="000000"/>
                </a:solidFill>
                <a:latin typeface="Roboto" panose="02000000000000000000" pitchFamily="2" charset="0"/>
              </a:rPr>
              <a:t>Reporting requirements:  </a:t>
            </a:r>
            <a:r>
              <a:rPr lang="en-US" sz="1400" dirty="0">
                <a:hlinkClick r:id="rId2"/>
              </a:rPr>
              <a:t>680-151 Incident Reporting Requirements.pdf</a:t>
            </a:r>
            <a:r>
              <a:rPr lang="en-US" sz="1400" dirty="0"/>
              <a:t>)</a:t>
            </a:r>
            <a:endParaRPr lang="en-US" dirty="0"/>
          </a:p>
          <a:p>
            <a:pPr marL="742938" lvl="2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Notify your </a:t>
            </a:r>
            <a:r>
              <a:rPr lang="en-US" sz="1600" u="sng" dirty="0">
                <a:hlinkClick r:id="rId3"/>
              </a:rPr>
              <a:t>District Executive</a:t>
            </a:r>
            <a:r>
              <a:rPr lang="en-US" sz="1600" dirty="0"/>
              <a:t> within 72 hrs.  </a:t>
            </a:r>
          </a:p>
          <a:p>
            <a:pPr marL="742938" lvl="2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1600" dirty="0">
              <a:highlight>
                <a:srgbClr val="FFFF00"/>
              </a:highlight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960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E10E8-5809-16C7-99A4-F4DC671C2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6235-EBDD-5B5A-C1F6-6C8DAEA0B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37" y="557468"/>
            <a:ext cx="2949364" cy="2706939"/>
          </a:xfrm>
        </p:spPr>
        <p:txBody>
          <a:bodyPr>
            <a:normAutofit/>
          </a:bodyPr>
          <a:lstStyle/>
          <a:p>
            <a:r>
              <a:rPr lang="en-US" sz="2800" b="1" dirty="0"/>
              <a:t>Near Miss Reporting Form </a:t>
            </a:r>
            <a:r>
              <a:rPr lang="en-US" sz="2000" b="1" dirty="0"/>
              <a:t>(Link:  </a:t>
            </a:r>
            <a:r>
              <a:rPr lang="en-US" sz="2000" u="sng" dirty="0">
                <a:hlinkClick r:id="rId2"/>
              </a:rPr>
              <a:t>680-017_fillable.pdf</a:t>
            </a:r>
            <a:r>
              <a:rPr lang="en-US" sz="2000" u="sng" dirty="0"/>
              <a:t>)</a:t>
            </a:r>
            <a:br>
              <a:rPr lang="en-US" sz="2400" b="1" dirty="0"/>
            </a:br>
            <a:r>
              <a:rPr lang="en-US" sz="2000" b="1" dirty="0"/>
              <a:t>Fill in and mail, or use to collect information prior to entering it into the system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E5159-200C-65E0-319E-97F26E2A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768" y="557468"/>
            <a:ext cx="4603795" cy="601917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DEA17A-B8C6-CB26-12A3-CB4EF250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37" y="3502661"/>
            <a:ext cx="3055759" cy="2440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Form only requires the name of the submitter.  This is needed for potential questions and follow-up.</a:t>
            </a:r>
          </a:p>
          <a:p>
            <a:pPr marL="0" indent="0">
              <a:buNone/>
            </a:pPr>
            <a:r>
              <a:rPr lang="en-US" sz="1800" dirty="0"/>
              <a:t>Under “Description of Incident”, please just describe what happened. 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4149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5C53F-E565-5512-A9E3-EBB16865C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447B-0989-922A-C43C-397E982C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4" y="198908"/>
            <a:ext cx="8469016" cy="839257"/>
          </a:xfrm>
        </p:spPr>
        <p:txBody>
          <a:bodyPr>
            <a:noAutofit/>
          </a:bodyPr>
          <a:lstStyle/>
          <a:p>
            <a:r>
              <a:rPr lang="en-US" sz="2800" b="1" dirty="0"/>
              <a:t>Youth Protection Infraction Reporting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1B493-D335-E124-99FC-9756E5CE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5" y="1297577"/>
            <a:ext cx="8664365" cy="5361515"/>
          </a:xfrm>
        </p:spPr>
        <p:txBody>
          <a:bodyPr>
            <a:normAutofit lnSpcReduction="10000"/>
          </a:bodyPr>
          <a:lstStyle/>
          <a:p>
            <a:r>
              <a:rPr lang="en-US" sz="2000" u="sng" dirty="0"/>
              <a:t>What</a:t>
            </a:r>
            <a:r>
              <a:rPr lang="en-US" sz="2000" dirty="0"/>
              <a:t> is a Youth Protection Infraction:  </a:t>
            </a:r>
          </a:p>
          <a:p>
            <a:pPr marL="457189" lvl="1" indent="0">
              <a:buNone/>
            </a:pPr>
            <a:r>
              <a:rPr lang="en-US" sz="1600" dirty="0"/>
              <a:t>Any occurrence of abuse, violations of BSA policies and/or YP guidelines*, inappropriate behavior by a Scout/ Scout leader/ parent/ other at any location where Scouting activities occur.</a:t>
            </a:r>
          </a:p>
          <a:p>
            <a:pPr marL="457189" lvl="1" indent="0">
              <a:buNone/>
            </a:pPr>
            <a:r>
              <a:rPr lang="en-US" sz="1200" dirty="0"/>
              <a:t>* </a:t>
            </a:r>
            <a:r>
              <a:rPr lang="en-US" sz="1200" dirty="0">
                <a:hlinkClick r:id="rId2"/>
              </a:rPr>
              <a:t>http://usscouts.org/safety/YP_guidelines.pdf</a:t>
            </a:r>
            <a:endParaRPr lang="en-US" sz="1200" dirty="0"/>
          </a:p>
          <a:p>
            <a:pPr marL="457189" lvl="1" indent="0">
              <a:buNone/>
            </a:pPr>
            <a:endParaRPr lang="en-US" sz="600" dirty="0"/>
          </a:p>
          <a:p>
            <a:pPr marL="228594" lvl="1">
              <a:spcBef>
                <a:spcPts val="700"/>
              </a:spcBef>
            </a:pPr>
            <a:r>
              <a:rPr lang="en-US" sz="2000" u="sng" dirty="0"/>
              <a:t>When</a:t>
            </a:r>
            <a:r>
              <a:rPr lang="en-US" sz="2000" dirty="0"/>
              <a:t> to report </a:t>
            </a:r>
            <a:r>
              <a:rPr lang="en-US" sz="1400" dirty="0"/>
              <a:t>(</a:t>
            </a:r>
            <a:r>
              <a:rPr lang="en-US" sz="1400" dirty="0">
                <a:solidFill>
                  <a:srgbClr val="000000"/>
                </a:solidFill>
              </a:rPr>
              <a:t>Reporting requirements:  </a:t>
            </a:r>
            <a:r>
              <a:rPr lang="en-US" sz="1400" dirty="0">
                <a:hlinkClick r:id="rId3"/>
              </a:rPr>
              <a:t>680-151 Incident Reporting Requirements.pdf</a:t>
            </a:r>
            <a:r>
              <a:rPr lang="en-US" sz="1400" dirty="0"/>
              <a:t>)</a:t>
            </a:r>
          </a:p>
          <a:p>
            <a:pPr marL="515938" lvl="1" indent="-22701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b="1" dirty="0"/>
              <a:t>Sexual or physical abuse is a “Serious Incident” and must be reported </a:t>
            </a:r>
            <a:r>
              <a:rPr lang="en-US" sz="1600" b="1" u="sng" dirty="0"/>
              <a:t>immediately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Mandatory for any occurrence of abuse.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b="1" dirty="0"/>
              <a:t>Any incident of child abuse must first be reported to local law enforcement or child protective services. </a:t>
            </a:r>
            <a:r>
              <a:rPr lang="en-US" sz="1600" dirty="0"/>
              <a:t> Also notify the Scout Executive.  If needed, you can also the Scouts First Helpline at 1-844-SCOUTS1 (1-844-726-8871) – this can be done anonymously – or email ScoutsFirst@Scouting.org. </a:t>
            </a:r>
          </a:p>
          <a:p>
            <a:pPr marL="515938" lvl="1" indent="-230188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Less Serious Incidents:  Contact your District Executive to discuss incident.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Code of Conduct violations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Threats or acts of violence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Arrest for a crime that, if convicted, would disqualify the individual from participation in Scouting (e.g., listing on sex-offender registry, etc.)</a:t>
            </a:r>
          </a:p>
          <a:p>
            <a:pPr marL="914400" lvl="2" indent="-171450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Situations in which a member, leader, parent, or volunteer is required to cease participation pending an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375743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79980-BC2D-7C20-2B69-D838328AD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7A6DC-5452-E7BA-38A5-CD392CA4D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17" y="43394"/>
            <a:ext cx="8650815" cy="96414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Youth Protection Reporting Form </a:t>
            </a:r>
            <a:r>
              <a:rPr lang="en-US" sz="2200" b="1" dirty="0"/>
              <a:t>(Link:  </a:t>
            </a:r>
            <a:r>
              <a:rPr lang="en-US" sz="2200" u="sng" dirty="0">
                <a:hlinkClick r:id="rId2"/>
              </a:rPr>
              <a:t>680-676_WEB.pdf</a:t>
            </a:r>
            <a:r>
              <a:rPr lang="en-US" sz="2200" u="sng" dirty="0"/>
              <a:t>)</a:t>
            </a:r>
            <a:br>
              <a:rPr lang="en-US" sz="2200" b="1" dirty="0"/>
            </a:br>
            <a:r>
              <a:rPr lang="en-US" sz="2200" b="1" dirty="0"/>
              <a:t>Fill in and mail, or use to collect information prior to entering it into the system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CBF3D-FD07-13FF-2399-07B7DD3CE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17" y="1193800"/>
            <a:ext cx="4391083" cy="549380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1A1F2-7627-89DA-8D6C-3EA5CF617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304" y="1193800"/>
            <a:ext cx="4253479" cy="549380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36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645F2-70B9-4FC2-AEFF-AFDC59E1B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CD49A-2181-8907-04C1-F0DC7F29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7" y="170394"/>
            <a:ext cx="8650815" cy="569835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Incident Reporting Flowchart</a:t>
            </a:r>
            <a:br>
              <a:rPr lang="en-US" sz="2800" b="1" dirty="0"/>
            </a:br>
            <a:r>
              <a:rPr lang="en-US" sz="2700" b="1" dirty="0"/>
              <a:t>Use to determine what type of report to file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499B-033F-B97E-DC16-9E39467B4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33" y="1741590"/>
            <a:ext cx="2420407" cy="3004840"/>
          </a:xfrm>
        </p:spPr>
        <p:txBody>
          <a:bodyPr>
            <a:normAutofit/>
          </a:bodyPr>
          <a:lstStyle/>
          <a:p>
            <a:r>
              <a:rPr lang="en-US" sz="1800" dirty="0"/>
              <a:t>Incident/Near Miss Reporting Flowchart:  </a:t>
            </a:r>
            <a:r>
              <a:rPr lang="en-US" sz="1200" dirty="0">
                <a:hlinkClick r:id="rId2"/>
              </a:rPr>
              <a:t>Incident-Reporting-Infographic.pdf (scouting.org)</a:t>
            </a:r>
            <a:endParaRPr lang="en-US" sz="1200" dirty="0"/>
          </a:p>
          <a:p>
            <a:r>
              <a:rPr lang="en-US" sz="1800" dirty="0"/>
              <a:t>Start at the top and answer each question until you reach a point where a report is recommended or not.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10A47-2515-599B-332A-CEFF76EBE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752" y="904701"/>
            <a:ext cx="5749380" cy="578290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D2E2833-9CB2-1C8C-149B-F0CFA5D469AC}"/>
              </a:ext>
            </a:extLst>
          </p:cNvPr>
          <p:cNvSpPr/>
          <p:nvPr/>
        </p:nvSpPr>
        <p:spPr>
          <a:xfrm>
            <a:off x="6115900" y="4494756"/>
            <a:ext cx="1176487" cy="73051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18AE81-C73B-5032-769C-D0DF20AF665D}"/>
              </a:ext>
            </a:extLst>
          </p:cNvPr>
          <p:cNvCxnSpPr>
            <a:cxnSpLocks/>
            <a:stCxn id="10" idx="3"/>
            <a:endCxn id="7" idx="3"/>
          </p:cNvCxnSpPr>
          <p:nvPr/>
        </p:nvCxnSpPr>
        <p:spPr>
          <a:xfrm flipV="1">
            <a:off x="3045403" y="5118291"/>
            <a:ext cx="3242790" cy="413618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84F80C-4948-6821-1ACF-3FF0050FFAA6}"/>
              </a:ext>
            </a:extLst>
          </p:cNvPr>
          <p:cNvSpPr txBox="1"/>
          <p:nvPr/>
        </p:nvSpPr>
        <p:spPr>
          <a:xfrm>
            <a:off x="1344058" y="5116410"/>
            <a:ext cx="1701345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sz="1200" i="1" dirty="0">
                <a:solidFill>
                  <a:srgbClr val="0070C0"/>
                </a:solidFill>
              </a:rPr>
              <a:t>For the Great Falls Council, if an event is a Near Miss, it should be reported.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A47CED-8C9D-025C-295A-9A1E3B93CCE5}"/>
              </a:ext>
            </a:extLst>
          </p:cNvPr>
          <p:cNvSpPr/>
          <p:nvPr/>
        </p:nvSpPr>
        <p:spPr>
          <a:xfrm>
            <a:off x="4461511" y="4538294"/>
            <a:ext cx="1373964" cy="57811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903C5FA-483C-8E2E-7AC3-32E51756026B}"/>
              </a:ext>
            </a:extLst>
          </p:cNvPr>
          <p:cNvCxnSpPr>
            <a:cxnSpLocks/>
            <a:stCxn id="10" idx="3"/>
            <a:endCxn id="4" idx="3"/>
          </p:cNvCxnSpPr>
          <p:nvPr/>
        </p:nvCxnSpPr>
        <p:spPr>
          <a:xfrm flipV="1">
            <a:off x="3045403" y="5031747"/>
            <a:ext cx="1617320" cy="500162"/>
          </a:xfrm>
          <a:prstGeom prst="straightConnector1">
            <a:avLst/>
          </a:prstGeom>
          <a:ln w="222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74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C4B74-5399-2836-FA4B-92B1A8842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2BB0E-AB6F-32D0-3B89-156DBE5B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7" y="279783"/>
            <a:ext cx="5838036" cy="964140"/>
          </a:xfrm>
        </p:spPr>
        <p:txBody>
          <a:bodyPr>
            <a:noAutofit/>
          </a:bodyPr>
          <a:lstStyle/>
          <a:p>
            <a:r>
              <a:rPr lang="en-US" sz="2800" b="1" dirty="0"/>
              <a:t>A Word on How We Prevent Problems</a:t>
            </a:r>
            <a:br>
              <a:rPr lang="en-US" sz="2400" b="1" dirty="0"/>
            </a:br>
            <a:r>
              <a:rPr lang="en-US" sz="2000" b="1" i="1" dirty="0"/>
              <a:t>First - be vigilant and proactive in knowing and minimizing risks when planning activities</a:t>
            </a:r>
            <a:endParaRPr lang="en-US" sz="24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A06CF-2A4C-2C64-2C89-857CE9527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7" y="1419814"/>
            <a:ext cx="8650815" cy="5361515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600" dirty="0"/>
              <a:t>Go to the </a:t>
            </a:r>
            <a:r>
              <a:rPr lang="en-U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to Safe Scouting</a:t>
            </a:r>
            <a:r>
              <a:rPr lang="en-US" sz="1600" dirty="0"/>
              <a:t> and review requirements for the specific activity being planned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600" dirty="0"/>
              <a:t>Search 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 Moments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to find the appropriate topic; review and make sure risks are addressed before starting an activity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Review the </a:t>
            </a:r>
            <a:r>
              <a:rPr lang="en-US" sz="16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SAFE Checklist</a:t>
            </a:r>
            <a:r>
              <a:rPr lang="en-US" sz="1600" dirty="0"/>
              <a:t> and supplemental documents* for compliance before starting an activity </a:t>
            </a:r>
            <a:r>
              <a:rPr lang="en-US" sz="1400" dirty="0"/>
              <a:t>(*</a:t>
            </a:r>
            <a:r>
              <a:rPr lang="en-US" sz="1400" b="0" i="0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5"/>
              </a:rPr>
              <a:t>Project Planning</a:t>
            </a:r>
            <a:r>
              <a:rPr lang="en-US" sz="1400" b="0" i="0" strike="noStrike" dirty="0">
                <a:effectLst/>
                <a:latin typeface="Calibri" panose="020F0502020204030204" pitchFamily="34" charset="0"/>
              </a:rPr>
              <a:t>;  </a:t>
            </a:r>
            <a:r>
              <a:rPr lang="en-US" sz="1400" b="0" i="0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6"/>
              </a:rPr>
              <a:t>Tool/Equipment Use</a:t>
            </a:r>
            <a:r>
              <a:rPr lang="en-US" sz="1400" b="0" i="0" strike="noStrike" dirty="0">
                <a:effectLst/>
                <a:latin typeface="Calibri" panose="020F0502020204030204" pitchFamily="34" charset="0"/>
              </a:rPr>
              <a:t>;  </a:t>
            </a:r>
            <a:r>
              <a:rPr lang="en-US" sz="1400" b="0" i="0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7"/>
              </a:rPr>
              <a:t>Transportation</a:t>
            </a:r>
            <a:r>
              <a:rPr lang="en-US" sz="1400" b="0" i="0" strike="noStrike" dirty="0">
                <a:effectLst/>
                <a:latin typeface="Calibri" panose="020F0502020204030204" pitchFamily="34" charset="0"/>
              </a:rPr>
              <a:t>)</a:t>
            </a:r>
            <a:r>
              <a:rPr lang="en-US" sz="1400" b="0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1600" b="0" i="0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98463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upervision – qualified and trustworthy adult responsible for well-being of youths</a:t>
            </a:r>
          </a:p>
          <a:p>
            <a:pPr marL="398463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ssessment – of risks during planning, prior to activities.  </a:t>
            </a:r>
          </a:p>
          <a:p>
            <a:pPr marL="682625" lvl="2" indent="-17145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 know what to do if the risk does happen so you’re not trying to figure it out when time is critical</a:t>
            </a:r>
          </a:p>
          <a:p>
            <a:pPr marL="398463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itness &amp; Skills – confirm physical/mental ability &amp; skills prior to participation.</a:t>
            </a:r>
          </a:p>
          <a:p>
            <a:pPr marL="682625" lvl="2" indent="-17145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Appropriate training is required prior to participation</a:t>
            </a:r>
          </a:p>
          <a:p>
            <a:pPr marL="398463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quipment &amp; Environment – ensure all conditions (equipment, sites, terrain, weather, clothing) are:  in good repair; appropriately fitted/suitable; used properly; assessed for hazards; and, monitored for participant safety.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 dirty="0"/>
              <a:t>Reflect on “</a:t>
            </a:r>
            <a:r>
              <a:rPr lang="en-US" sz="1600" dirty="0">
                <a:hlinkClick r:id="rId8"/>
              </a:rPr>
              <a:t>PAUSE</a:t>
            </a:r>
            <a:r>
              <a:rPr lang="en-US" sz="1600" dirty="0"/>
              <a:t>” just prior to starting an activity.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ause before you start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ssess possible hazards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nderstand how to proceed safely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hare your plan with other</a:t>
            </a:r>
          </a:p>
          <a:p>
            <a:pPr marL="398463" lvl="1" indent="0" fontAlgn="base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xecute the activity safely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1800" u="none" strike="noStrik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fontAlgn="base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900"/>
              </a:spcAft>
            </a:pP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083532-316D-EEA1-BB7B-9937275B782D}"/>
              </a:ext>
            </a:extLst>
          </p:cNvPr>
          <p:cNvSpPr txBox="1"/>
          <p:nvPr/>
        </p:nvSpPr>
        <p:spPr>
          <a:xfrm>
            <a:off x="6134793" y="180427"/>
            <a:ext cx="288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“A Scout is never taken by surprise; he knows exactly what to do when anything unexpected happens.”  </a:t>
            </a:r>
          </a:p>
          <a:p>
            <a:r>
              <a:rPr lang="en-US" sz="1400" dirty="0"/>
              <a:t>-Robert Baden-Powell</a:t>
            </a:r>
          </a:p>
        </p:txBody>
      </p:sp>
    </p:spTree>
    <p:extLst>
      <p:ext uri="{BB962C8B-B14F-4D97-AF65-F5344CB8AC3E}">
        <p14:creationId xmlns:p14="http://schemas.microsoft.com/office/powerpoint/2010/main" val="83201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F23E-E702-3F27-D04E-8F0D432C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58" y="253670"/>
            <a:ext cx="8481484" cy="669439"/>
          </a:xfrm>
        </p:spPr>
        <p:txBody>
          <a:bodyPr>
            <a:normAutofit/>
          </a:bodyPr>
          <a:lstStyle/>
          <a:p>
            <a:r>
              <a:rPr lang="en-US" sz="2800" b="1" dirty="0"/>
              <a:t>Why Reporting is Important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246C5-C7B7-6A9E-661C-DD5683931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59" y="1114697"/>
            <a:ext cx="8359896" cy="5233306"/>
          </a:xfrm>
        </p:spPr>
        <p:txBody>
          <a:bodyPr>
            <a:normAutofit/>
          </a:bodyPr>
          <a:lstStyle/>
          <a:p>
            <a:r>
              <a:rPr lang="en-US" sz="2000" dirty="0"/>
              <a:t>We need to be proactive in preventing future problems!</a:t>
            </a:r>
          </a:p>
          <a:p>
            <a:r>
              <a:rPr lang="en-US" sz="2000" dirty="0"/>
              <a:t>Information from incident and near miss reports can be used to identify risks, root causes and ways to fix them.</a:t>
            </a:r>
          </a:p>
          <a:p>
            <a:r>
              <a:rPr lang="en-US" sz="2000" dirty="0"/>
              <a:t>The reports create support for needed changes and initiative to address problems.</a:t>
            </a:r>
          </a:p>
          <a:p>
            <a:r>
              <a:rPr lang="en-US" sz="2000" dirty="0"/>
              <a:t>It helps promote a culture of safety.  </a:t>
            </a:r>
          </a:p>
          <a:p>
            <a:r>
              <a:rPr lang="en-US" sz="2000" dirty="0"/>
              <a:t>It’s one of the ways to live the Scout Oath and Law.</a:t>
            </a:r>
          </a:p>
          <a:p>
            <a:r>
              <a:rPr lang="en-US" sz="2000" dirty="0"/>
              <a:t>Adults should set an example on how to address safety concerns.</a:t>
            </a:r>
          </a:p>
          <a:p>
            <a:r>
              <a:rPr lang="en-US" sz="2000" dirty="0"/>
              <a:t>A good safety track record can result in reduced insurance rates which means more funds can be available for scouting activities.  </a:t>
            </a:r>
          </a:p>
          <a:p>
            <a:r>
              <a:rPr lang="en-US" sz="2000" dirty="0"/>
              <a:t>The report enables insurance claims.</a:t>
            </a:r>
          </a:p>
          <a:p>
            <a:r>
              <a:rPr lang="en-US" sz="2000" dirty="0"/>
              <a:t>It’s how we support National’s initiative to increase reporting.</a:t>
            </a:r>
          </a:p>
          <a:p>
            <a:r>
              <a:rPr lang="en-US" sz="2000" dirty="0"/>
              <a:t>Reporting is </a:t>
            </a:r>
            <a:r>
              <a:rPr lang="en-US" sz="2000" i="1" dirty="0"/>
              <a:t>not</a:t>
            </a:r>
            <a:r>
              <a:rPr lang="en-US" sz="2000" dirty="0"/>
              <a:t> for assignment of blame; rather, a positive recognition for helping to prevent problems.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687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1A3D8-0BFE-CA28-8249-C15C4F58F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1DD2-C2A3-3BD4-509A-53F859B5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6" y="1496484"/>
            <a:ext cx="8650815" cy="493994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We improve by identifying what needs to be fixed and working on it.  </a:t>
            </a:r>
          </a:p>
          <a:p>
            <a:r>
              <a:rPr lang="en-US" sz="1800" dirty="0"/>
              <a:t>Compiling information related to incidents and near misses gives council information with which to better understand risks</a:t>
            </a:r>
          </a:p>
          <a:p>
            <a:r>
              <a:rPr lang="en-US" sz="1800" dirty="0"/>
              <a:t>Identification and communication of new risks enable opportunities for continuous improvement across the council</a:t>
            </a:r>
          </a:p>
          <a:p>
            <a:r>
              <a:rPr lang="en-US" sz="1800" dirty="0"/>
              <a:t>Everyone in Scouting can help by offering suggestions, and by reporting Incidents and Near-Misses</a:t>
            </a:r>
          </a:p>
          <a:p>
            <a:r>
              <a:rPr lang="en-US" sz="1800" dirty="0"/>
              <a:t>This is how we help to prevent potential injuries and damage in the future!</a:t>
            </a:r>
          </a:p>
          <a:p>
            <a:r>
              <a:rPr lang="en-US" sz="1800" dirty="0"/>
              <a:t>Training is another way by which we can continually improve.</a:t>
            </a:r>
          </a:p>
          <a:p>
            <a:r>
              <a:rPr lang="en-US" sz="1800" dirty="0"/>
              <a:t>From </a:t>
            </a:r>
            <a:r>
              <a:rPr lang="en-US" sz="1800" dirty="0" err="1"/>
              <a:t>myBSA</a:t>
            </a:r>
            <a:r>
              <a:rPr lang="en-US" sz="1800" dirty="0"/>
              <a:t>:</a:t>
            </a:r>
          </a:p>
          <a:p>
            <a:pPr lvl="1"/>
            <a:r>
              <a:rPr lang="en-US" sz="1600" i="1" dirty="0"/>
              <a:t>Timely and complete incident reporting provides BSA with an opportunity for analysis of incidents that occur and promotes continuous improvement of our programs. </a:t>
            </a:r>
          </a:p>
          <a:p>
            <a:pPr lvl="1"/>
            <a:r>
              <a:rPr lang="en-US" sz="1600" i="1" dirty="0"/>
              <a:t>The sooner a clear, concise, and complete incident report is made, the sooner an appropriate response to the incident can occur. </a:t>
            </a:r>
          </a:p>
          <a:p>
            <a:pPr marL="0" indent="0">
              <a:buNone/>
            </a:pPr>
            <a:endParaRPr lang="en-US" sz="7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Help Identify Risks and Fix Them! 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Let’s look out for each other and not have any regrets that we didn’t speak up!</a:t>
            </a:r>
            <a:endParaRPr lang="en-US" sz="1000" dirty="0"/>
          </a:p>
          <a:p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735C1E-4242-2663-FF1B-9BB32A6B5EF3}"/>
              </a:ext>
            </a:extLst>
          </p:cNvPr>
          <p:cNvSpPr txBox="1">
            <a:spLocks/>
          </p:cNvSpPr>
          <p:nvPr/>
        </p:nvSpPr>
        <p:spPr>
          <a:xfrm>
            <a:off x="205316" y="166583"/>
            <a:ext cx="8650815" cy="132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/>
              <a:t>Why Reporting is Important</a:t>
            </a:r>
          </a:p>
          <a:p>
            <a:pPr>
              <a:lnSpc>
                <a:spcPct val="100000"/>
              </a:lnSpc>
            </a:pPr>
            <a:r>
              <a:rPr lang="en-US" sz="2400" b="1" dirty="0"/>
              <a:t>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18026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F9369-AB56-F6A8-33CF-08AA1385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A542B-1959-4C72-0A3F-2A07A4FB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19" y="1479067"/>
            <a:ext cx="8444562" cy="4939942"/>
          </a:xfrm>
        </p:spPr>
        <p:txBody>
          <a:bodyPr>
            <a:normAutofit/>
          </a:bodyPr>
          <a:lstStyle/>
          <a:p>
            <a:pPr marL="174625" indent="-174625"/>
            <a:r>
              <a:rPr lang="en-US" sz="2400" dirty="0"/>
              <a:t>Requesting that District Newsletters have a section on Incident and Near Miss reporting</a:t>
            </a:r>
          </a:p>
          <a:p>
            <a:pPr marL="174625" indent="-174625"/>
            <a:r>
              <a:rPr lang="en-US" sz="2400" dirty="0"/>
              <a:t>This will give leadership an opportunity to thank Districts and Units for supporting the national initiative</a:t>
            </a:r>
          </a:p>
          <a:p>
            <a:pPr marL="174625" indent="-174625"/>
            <a:r>
              <a:rPr lang="en-US" sz="2400" dirty="0"/>
              <a:t>More importantly, this open communication also serves as:</a:t>
            </a:r>
          </a:p>
          <a:p>
            <a:pPr marL="631814" lvl="1" indent="-174625"/>
            <a:r>
              <a:rPr lang="en-US" sz="2000" dirty="0"/>
              <a:t>Reminders to other Districts and Units about the need to submit reports</a:t>
            </a:r>
          </a:p>
          <a:p>
            <a:pPr marL="631814" lvl="1" indent="-174625"/>
            <a:r>
              <a:rPr lang="en-US" sz="2000" dirty="0"/>
              <a:t>Education and awareness across the council on risks that were identified, and how they were addressed</a:t>
            </a:r>
          </a:p>
          <a:p>
            <a:pPr marL="631814" lvl="1" indent="-174625"/>
            <a:r>
              <a:rPr lang="en-US" sz="2000" dirty="0"/>
              <a:t>An opportunity to prevent problems in other areas through the learning obtained and communicated</a:t>
            </a:r>
          </a:p>
          <a:p>
            <a:endParaRPr lang="en-US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6F13B2-48C6-07D1-5115-383AC03C8F3D}"/>
              </a:ext>
            </a:extLst>
          </p:cNvPr>
          <p:cNvSpPr txBox="1">
            <a:spLocks/>
          </p:cNvSpPr>
          <p:nvPr/>
        </p:nvSpPr>
        <p:spPr>
          <a:xfrm>
            <a:off x="344653" y="313508"/>
            <a:ext cx="8650815" cy="106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b="1" dirty="0"/>
              <a:t>To Encourage Reporting: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276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AF5E9-B31E-AD55-0E79-7FBBD39D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FFE6-849E-AC8D-7B72-F56D7837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17" y="170394"/>
            <a:ext cx="8650815" cy="964140"/>
          </a:xfrm>
        </p:spPr>
        <p:txBody>
          <a:bodyPr>
            <a:normAutofit/>
          </a:bodyPr>
          <a:lstStyle/>
          <a:p>
            <a:r>
              <a:rPr lang="en-US" sz="2800" b="1" dirty="0"/>
              <a:t>Reporting Link Location</a:t>
            </a:r>
            <a:br>
              <a:rPr lang="en-US" sz="2800" b="1" dirty="0"/>
            </a:br>
            <a:r>
              <a:rPr lang="en-US" sz="2400" b="1" i="1" u="sng" dirty="0">
                <a:solidFill>
                  <a:srgbClr val="0070C0"/>
                </a:solidFill>
              </a:rPr>
              <a:t>Anyone</a:t>
            </a:r>
            <a:r>
              <a:rPr lang="en-US" sz="2400" b="1" dirty="0">
                <a:solidFill>
                  <a:srgbClr val="0070C0"/>
                </a:solidFill>
              </a:rPr>
              <a:t> can submit a report </a:t>
            </a:r>
            <a:r>
              <a:rPr lang="en-US" sz="2800" b="1" dirty="0">
                <a:solidFill>
                  <a:srgbClr val="0070C0"/>
                </a:solidFill>
              </a:rPr>
              <a:t>– it is very quick and easy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C892D-C7CA-EC55-4A97-C1D4C547B39C}"/>
              </a:ext>
            </a:extLst>
          </p:cNvPr>
          <p:cNvSpPr txBox="1"/>
          <p:nvPr/>
        </p:nvSpPr>
        <p:spPr>
          <a:xfrm>
            <a:off x="205317" y="1115876"/>
            <a:ext cx="825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Navigate to </a:t>
            </a:r>
            <a:r>
              <a:rPr lang="en-US" dirty="0">
                <a:hlinkClick r:id="rId2"/>
              </a:rPr>
              <a:t>www.souting.org</a:t>
            </a:r>
            <a:r>
              <a:rPr lang="en-US" dirty="0"/>
              <a:t>.   Select “Scouting Safely” from top menu, then “Incident Reporting” from left side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1BF8D7-0136-E73B-F724-774A09C3E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38" y="1945087"/>
            <a:ext cx="8650794" cy="38979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82E712B-E678-9443-DDFA-8DA16AC425DF}"/>
              </a:ext>
            </a:extLst>
          </p:cNvPr>
          <p:cNvSpPr/>
          <p:nvPr/>
        </p:nvSpPr>
        <p:spPr>
          <a:xfrm>
            <a:off x="2157984" y="2212848"/>
            <a:ext cx="768096" cy="265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25D437-2269-2C79-C0AC-7337E280DD52}"/>
              </a:ext>
            </a:extLst>
          </p:cNvPr>
          <p:cNvSpPr/>
          <p:nvPr/>
        </p:nvSpPr>
        <p:spPr>
          <a:xfrm>
            <a:off x="545592" y="4779264"/>
            <a:ext cx="990600" cy="265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3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F4D8FE-49A6-DADF-E79A-B07C111BA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" y="1335024"/>
            <a:ext cx="8439235" cy="50085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BEEB7AF-9F39-E576-6AEE-C17E28313668}"/>
              </a:ext>
            </a:extLst>
          </p:cNvPr>
          <p:cNvSpPr txBox="1">
            <a:spLocks/>
          </p:cNvSpPr>
          <p:nvPr/>
        </p:nvSpPr>
        <p:spPr>
          <a:xfrm>
            <a:off x="246592" y="252690"/>
            <a:ext cx="8650815" cy="8136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Reporting Link:  </a:t>
            </a:r>
            <a:r>
              <a:rPr lang="en-US" sz="2400" u="sng" dirty="0">
                <a:solidFill>
                  <a:srgbClr val="1155CC"/>
                </a:solidFill>
                <a:latin typeface="Calibri" panose="020F0502020204030204" pitchFamily="34" charset="0"/>
                <a:hlinkClick r:id="rId3"/>
              </a:rPr>
              <a:t>Incident </a:t>
            </a:r>
            <a:r>
              <a:rPr lang="en-US" sz="2400" dirty="0">
                <a:solidFill>
                  <a:srgbClr val="1155CC"/>
                </a:solidFill>
                <a:latin typeface="Calibri" panose="020F0502020204030204" pitchFamily="34" charset="0"/>
                <a:hlinkClick r:id="rId3"/>
              </a:rPr>
              <a:t>Reporting</a:t>
            </a:r>
            <a:r>
              <a:rPr lang="en-US" sz="2400" dirty="0">
                <a:solidFill>
                  <a:srgbClr val="1155CC"/>
                </a:solidFill>
                <a:latin typeface="Calibri" panose="020F0502020204030204" pitchFamily="34" charset="0"/>
              </a:rPr>
              <a:t> </a:t>
            </a:r>
            <a:br>
              <a:rPr lang="en-US" sz="2800" b="1" dirty="0"/>
            </a:br>
            <a:r>
              <a:rPr lang="en-US" sz="2800" b="1" dirty="0"/>
              <a:t>Next select “Navigating Incidents:  Resources for Units”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52AD98-5F51-945C-45E3-E39E4244E23E}"/>
              </a:ext>
            </a:extLst>
          </p:cNvPr>
          <p:cNvSpPr/>
          <p:nvPr/>
        </p:nvSpPr>
        <p:spPr>
          <a:xfrm>
            <a:off x="2456688" y="4459224"/>
            <a:ext cx="2956560" cy="332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00E91-476A-A0B0-2036-7C55BFF41802}"/>
              </a:ext>
            </a:extLst>
          </p:cNvPr>
          <p:cNvSpPr txBox="1"/>
          <p:nvPr/>
        </p:nvSpPr>
        <p:spPr>
          <a:xfrm>
            <a:off x="6364224" y="5093943"/>
            <a:ext cx="256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Link for entry into Riskonnect reporting tool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390A25-2DF3-8987-0DED-2E1620B6CF1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371474" y="5355553"/>
            <a:ext cx="1992750" cy="2616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7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DF400-563F-0222-F4FD-7E4D46EC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9DB6-5270-C01D-0E05-D6075BE3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01" y="417282"/>
            <a:ext cx="8650815" cy="81367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Link to the Guide for Units:</a:t>
            </a:r>
            <a:br>
              <a:rPr lang="en-US" sz="2400" dirty="0">
                <a:solidFill>
                  <a:srgbClr val="1155CC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1155CC"/>
                </a:solidFill>
                <a:latin typeface="Calibri" panose="020F0502020204030204" pitchFamily="34" charset="0"/>
              </a:rPr>
              <a:t>https://www.scouting.org/health-and-safety/incident-report/navigating-incidents-guide-for-units/</a:t>
            </a:r>
            <a:br>
              <a:rPr lang="en-US" sz="2800" b="1" dirty="0"/>
            </a:b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716FC1-8458-9496-979A-BD520D4CB15D}"/>
              </a:ext>
            </a:extLst>
          </p:cNvPr>
          <p:cNvSpPr txBox="1"/>
          <p:nvPr/>
        </p:nvSpPr>
        <p:spPr>
          <a:xfrm>
            <a:off x="399710" y="4239978"/>
            <a:ext cx="84631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Preserve and document evidence and take photos if appropriate. </a:t>
            </a:r>
            <a:endParaRPr lang="en-US" sz="900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Download the appropriate form – this is a useful tool to collect information – refer to following pages for links and examples.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Fill in the form (either by printing or electronically)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Share the information with your local council: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For serious injuries or youth protection issues, notify your </a:t>
            </a:r>
            <a:r>
              <a:rPr lang="en-US" dirty="0">
                <a:hlinkClick r:id="rId2"/>
              </a:rPr>
              <a:t>Scout Executive</a:t>
            </a:r>
            <a:endParaRPr lang="en-US" dirty="0"/>
          </a:p>
          <a:p>
            <a:pPr marL="800100" lvl="1" indent="-342900">
              <a:buFont typeface="+mj-lt"/>
              <a:buAutoNum type="alphaLcParenR"/>
            </a:pPr>
            <a:r>
              <a:rPr lang="en-US" dirty="0"/>
              <a:t>For all other incidents, notify your </a:t>
            </a:r>
            <a:r>
              <a:rPr lang="en-US" dirty="0">
                <a:hlinkClick r:id="rId2"/>
              </a:rPr>
              <a:t>District Executive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3AA18-500F-4BCA-C752-26CE4A9FF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10" y="1087634"/>
            <a:ext cx="6552099" cy="25059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F8BCBE-2477-2395-E74B-C75E88AB4B68}"/>
              </a:ext>
            </a:extLst>
          </p:cNvPr>
          <p:cNvSpPr txBox="1"/>
          <p:nvPr/>
        </p:nvSpPr>
        <p:spPr>
          <a:xfrm>
            <a:off x="399710" y="3765937"/>
            <a:ext cx="76287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Who &amp; How:  </a:t>
            </a:r>
            <a:r>
              <a:rPr lang="en-US" sz="1800" b="1" i="1" u="sng" dirty="0">
                <a:solidFill>
                  <a:srgbClr val="0070C0"/>
                </a:solidFill>
              </a:rPr>
              <a:t>Anyone</a:t>
            </a:r>
            <a:r>
              <a:rPr lang="en-US" sz="1800" b="1" dirty="0">
                <a:solidFill>
                  <a:srgbClr val="0070C0"/>
                </a:solidFill>
              </a:rPr>
              <a:t> can submit a report – it is very quick and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4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3E9F2-CA49-6A9E-E602-23F4D960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F4901-A20F-1220-2D2A-1613E4DD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91" y="226541"/>
            <a:ext cx="8650815" cy="778539"/>
          </a:xfrm>
        </p:spPr>
        <p:txBody>
          <a:bodyPr>
            <a:normAutofit/>
          </a:bodyPr>
          <a:lstStyle/>
          <a:p>
            <a:r>
              <a:rPr lang="en-US" sz="2800" b="1" dirty="0"/>
              <a:t>Reporting General Liability Incidents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B9C0-03BF-E8DC-6C5E-5709BDBA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92" y="1075804"/>
            <a:ext cx="8650815" cy="55386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u="sng" dirty="0"/>
              <a:t>What</a:t>
            </a:r>
            <a:r>
              <a:rPr lang="en-US" sz="1900" dirty="0"/>
              <a:t> is a General Liability Inciden</a:t>
            </a:r>
            <a:r>
              <a:rPr lang="en-US" sz="1800" dirty="0"/>
              <a:t>t</a:t>
            </a:r>
          </a:p>
          <a:p>
            <a:pPr marL="227013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An event – at any location where Scouting activities occur - that </a:t>
            </a:r>
            <a:r>
              <a:rPr lang="en-US" sz="1600" b="1" dirty="0"/>
              <a:t>causes injury, illness, or property damage </a:t>
            </a:r>
            <a:r>
              <a:rPr lang="en-US" sz="1600" dirty="0"/>
              <a:t>during Scouting activities or on council-owned properties that </a:t>
            </a:r>
            <a:r>
              <a:rPr lang="en-US" sz="1600" b="1" dirty="0"/>
              <a:t>requires the intervention of a medical provider beyond basic Scout-rendered first aid</a:t>
            </a:r>
            <a:r>
              <a:rPr lang="en-US" sz="1600" dirty="0"/>
              <a:t>.</a:t>
            </a:r>
          </a:p>
          <a:p>
            <a:pPr marL="227013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/>
              <a:t>Applies to all Scouting activities, including transportation to and from an event.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1900" u="sng" dirty="0"/>
              <a:t>When</a:t>
            </a:r>
            <a:r>
              <a:rPr lang="en-US" sz="1900" dirty="0"/>
              <a:t> to report </a:t>
            </a:r>
            <a:r>
              <a:rPr lang="en-US" sz="1200" dirty="0"/>
              <a:t>(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</a:rPr>
              <a:t>Reporting requirements:  </a:t>
            </a:r>
            <a:r>
              <a:rPr lang="en-US" sz="1200" dirty="0">
                <a:hlinkClick r:id="rId2"/>
              </a:rPr>
              <a:t>680-151 Incident Reporting Requirements.pdf</a:t>
            </a:r>
            <a:r>
              <a:rPr lang="en-US" sz="1200" dirty="0"/>
              <a:t>)</a:t>
            </a:r>
          </a:p>
          <a:p>
            <a:pPr marL="514350" lvl="1" indent="-227013">
              <a:lnSpc>
                <a:spcPct val="120000"/>
              </a:lnSpc>
              <a:spcBef>
                <a:spcPts val="400"/>
              </a:spcBef>
            </a:pPr>
            <a:r>
              <a:rPr lang="en-US" sz="1400" dirty="0"/>
              <a:t>SERIOUS INCIDENTS – </a:t>
            </a:r>
            <a:r>
              <a:rPr lang="en-US" sz="1400" u="sng" dirty="0"/>
              <a:t>Immediately</a:t>
            </a:r>
            <a:r>
              <a:rPr lang="en-US" sz="1400" dirty="0"/>
              <a:t> call 911 and/or law enforcement, and notification to Scout Executive (who will enter into Riskonnect </a:t>
            </a:r>
            <a:r>
              <a:rPr lang="en-US" sz="1400" u="sng" dirty="0"/>
              <a:t>within 24 hours)</a:t>
            </a:r>
            <a:r>
              <a:rPr lang="en-US" sz="1400" b="1" dirty="0"/>
              <a:t>. </a:t>
            </a:r>
            <a:endParaRPr lang="en-US" sz="1400" dirty="0"/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Fatalities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Sexual or physical abuse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Potentially life-threatening injuries (e.g., amputation, brain injury, loss of sight, paralysis, etc.)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Those requiring air transportation or medivac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Communicable disease (e.g., measles, norovirus, etc.)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Significant damage to property (e.g., wildfire, tornado, hurricane, etc.)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Any for which media attention is anticipated</a:t>
            </a:r>
          </a:p>
          <a:p>
            <a:pPr marL="514350" lvl="1" indent="-227013">
              <a:lnSpc>
                <a:spcPct val="120000"/>
              </a:lnSpc>
              <a:spcBef>
                <a:spcPts val="400"/>
              </a:spcBef>
            </a:pPr>
            <a:r>
              <a:rPr lang="en-US" sz="1400" dirty="0"/>
              <a:t>LESS-SERIOUS INCIDENTS - Complete incident entry into Riskonnect </a:t>
            </a:r>
            <a:r>
              <a:rPr lang="en-US" sz="1400" u="sng" dirty="0"/>
              <a:t>within 72 hours (3 days)</a:t>
            </a:r>
            <a:r>
              <a:rPr lang="en-US" sz="1400" dirty="0"/>
              <a:t>, and notify your District Executive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Treatment beyond Scout-rendered first aid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When a licensed health care official provides medical attention at the health lodge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Intervention of emergency response personnel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Those requiring a visit to a licensed health care provider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COVID exposures and positive test results</a:t>
            </a:r>
          </a:p>
          <a:p>
            <a:pPr marL="514350" lvl="1" indent="-227013">
              <a:lnSpc>
                <a:spcPct val="120000"/>
              </a:lnSpc>
              <a:spcBef>
                <a:spcPts val="400"/>
              </a:spcBef>
            </a:pPr>
            <a:r>
              <a:rPr lang="en-US" sz="1400" dirty="0"/>
              <a:t>OCCUPATIONAL INJURY REPORTING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All work-related injuries of National Council staff must be reported as a workers’ compensation claim. </a:t>
            </a:r>
          </a:p>
          <a:p>
            <a:pPr marL="914400" lvl="2" indent="-171450"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All employers are required to notify OSHA when an employee is killed on the job or suffers a work-related hospitalization, amputation, or the loss of an eye. An in-patient hospitalization, amputation, or eye loss must be reported </a:t>
            </a:r>
            <a:r>
              <a:rPr lang="en-US" sz="1400" u="sng" dirty="0"/>
              <a:t>within 24 hours</a:t>
            </a:r>
            <a:r>
              <a:rPr lang="en-US" sz="1400" dirty="0"/>
              <a:t>. Fatalities must be reported </a:t>
            </a:r>
            <a:r>
              <a:rPr lang="en-US" sz="1400" u="sng" dirty="0"/>
              <a:t>within 8 hours.</a:t>
            </a:r>
          </a:p>
          <a:p>
            <a:pPr marL="971538" lvl="2" indent="-227013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615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C4631-0412-842C-A322-7DF37EECE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852D-9537-5696-3343-E30F277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17" y="222646"/>
            <a:ext cx="8650815" cy="784742"/>
          </a:xfrm>
        </p:spPr>
        <p:txBody>
          <a:bodyPr>
            <a:normAutofit/>
          </a:bodyPr>
          <a:lstStyle/>
          <a:p>
            <a:r>
              <a:rPr lang="en-US" sz="2800" b="1" dirty="0"/>
              <a:t>General Liability Incident Reporting Form </a:t>
            </a:r>
            <a:r>
              <a:rPr lang="en-US" sz="1800" b="1" dirty="0"/>
              <a:t>(Link: </a:t>
            </a:r>
            <a:r>
              <a:rPr lang="en-US" sz="1800" u="sng" dirty="0">
                <a:hlinkClick r:id="rId2"/>
              </a:rPr>
              <a:t>680-016_fillable.pdf</a:t>
            </a:r>
            <a:r>
              <a:rPr lang="en-US" sz="1800" u="sng" dirty="0"/>
              <a:t>)</a:t>
            </a:r>
            <a:br>
              <a:rPr lang="en-US" sz="2800" b="1" dirty="0"/>
            </a:br>
            <a:r>
              <a:rPr lang="en-US" sz="2000" b="1" dirty="0"/>
              <a:t>Fill in and mail, or use to collect information prior to entering it into the system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52FB1-993A-9A2B-8C60-32BD678E7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7" y="1124131"/>
            <a:ext cx="4262551" cy="549380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5E545E-8189-6B10-8676-DFD24FE5D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24131"/>
            <a:ext cx="4395045" cy="549380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037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22770</TotalTime>
  <Words>1751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Wingdings</vt:lpstr>
      <vt:lpstr>Office Theme</vt:lpstr>
      <vt:lpstr>Scouting America  Great Falls Council</vt:lpstr>
      <vt:lpstr>Why Reporting is Important</vt:lpstr>
      <vt:lpstr>PowerPoint Presentation</vt:lpstr>
      <vt:lpstr>PowerPoint Presentation</vt:lpstr>
      <vt:lpstr>Reporting Link Location Anyone can submit a report – it is very quick and easy</vt:lpstr>
      <vt:lpstr>PowerPoint Presentation</vt:lpstr>
      <vt:lpstr>Link to the Guide for Units: https://www.scouting.org/health-and-safety/incident-report/navigating-incidents-guide-for-units/ </vt:lpstr>
      <vt:lpstr>Reporting General Liability Incidents</vt:lpstr>
      <vt:lpstr>General Liability Incident Reporting Form (Link: 680-016_fillable.pdf) Fill in and mail, or use to collect information prior to entering it into the system</vt:lpstr>
      <vt:lpstr>Near Miss Reporting</vt:lpstr>
      <vt:lpstr>Near Miss Reporting Form (Link:  680-017_fillable.pdf) Fill in and mail, or use to collect information prior to entering it into the system</vt:lpstr>
      <vt:lpstr>Youth Protection Infraction Reporting</vt:lpstr>
      <vt:lpstr>Youth Protection Reporting Form (Link:  680-676_WEB.pdf) Fill in and mail, or use to collect information prior to entering it into the system</vt:lpstr>
      <vt:lpstr>Incident Reporting Flowchart Use to determine what type of report to file</vt:lpstr>
      <vt:lpstr>A Word on How We Prevent Problems First - be vigilant and proactive in knowing and minimizing risks when planning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Seyler</dc:creator>
  <cp:lastModifiedBy>Gary Decker</cp:lastModifiedBy>
  <cp:revision>313</cp:revision>
  <dcterms:created xsi:type="dcterms:W3CDTF">2024-01-15T18:35:13Z</dcterms:created>
  <dcterms:modified xsi:type="dcterms:W3CDTF">2026-04-02T00:49:57Z</dcterms:modified>
</cp:coreProperties>
</file>